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2801600" cy="9601200" type="A3"/>
  <p:notesSz cx="6742113" cy="9872663"/>
  <p:defaultTextStyle>
    <a:defPPr>
      <a:defRPr lang="nl-NL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ncken, D.J.P." initials="VD" lastIdx="0" clrIdx="0">
    <p:extLst/>
  </p:cmAuthor>
  <p:cmAuthor id="2" name="Pot, M.J." initials="MJ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1908"/>
    <a:srgbClr val="003300"/>
    <a:srgbClr val="B9842A"/>
    <a:srgbClr val="2C712D"/>
    <a:srgbClr val="FFCC00"/>
    <a:srgbClr val="FFFF66"/>
    <a:srgbClr val="5B9BD5"/>
    <a:srgbClr val="E2E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292" autoAdjust="0"/>
  </p:normalViewPr>
  <p:slideViewPr>
    <p:cSldViewPr snapToGrid="0">
      <p:cViewPr>
        <p:scale>
          <a:sx n="75" d="100"/>
          <a:sy n="75" d="100"/>
        </p:scale>
        <p:origin x="-787" y="67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2779F-5742-4D8C-A568-1F6DE2119B44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4341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688" y="4751388"/>
            <a:ext cx="5392737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4D7CE-2F71-4A4D-A096-3BE52E32DBC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1673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4D7CE-2F71-4A4D-A096-3BE52E32DBC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4909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03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526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647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5503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984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2459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9725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8994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504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806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97A2-E9F7-4FBF-A681-22336AB6AB3C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3230A-B37F-4775-856B-64CE2CABA04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5027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/>
          <p:cNvSpPr/>
          <p:nvPr/>
        </p:nvSpPr>
        <p:spPr>
          <a:xfrm>
            <a:off x="9329186" y="8376585"/>
            <a:ext cx="3151684" cy="54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2" name="Rechthoek 151"/>
          <p:cNvSpPr/>
          <p:nvPr/>
        </p:nvSpPr>
        <p:spPr>
          <a:xfrm>
            <a:off x="9329186" y="7641069"/>
            <a:ext cx="3151684" cy="54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1" name="Rechthoek 150"/>
          <p:cNvSpPr/>
          <p:nvPr/>
        </p:nvSpPr>
        <p:spPr>
          <a:xfrm>
            <a:off x="9322339" y="6906891"/>
            <a:ext cx="3151684" cy="54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0" name="Rechthoek 149"/>
          <p:cNvSpPr/>
          <p:nvPr/>
        </p:nvSpPr>
        <p:spPr>
          <a:xfrm>
            <a:off x="9307243" y="6154379"/>
            <a:ext cx="3151684" cy="54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Rechthoek 45"/>
          <p:cNvSpPr/>
          <p:nvPr/>
        </p:nvSpPr>
        <p:spPr>
          <a:xfrm>
            <a:off x="9316473" y="5074134"/>
            <a:ext cx="3151684" cy="8900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6" name="Rechthoek 125"/>
          <p:cNvSpPr/>
          <p:nvPr/>
        </p:nvSpPr>
        <p:spPr>
          <a:xfrm>
            <a:off x="3419201" y="8358694"/>
            <a:ext cx="5904000" cy="576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2" name="Rechthoek 121"/>
          <p:cNvSpPr/>
          <p:nvPr/>
        </p:nvSpPr>
        <p:spPr>
          <a:xfrm>
            <a:off x="3419201" y="7623898"/>
            <a:ext cx="5904000" cy="5767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9" name="Rechthoek 118"/>
          <p:cNvSpPr/>
          <p:nvPr/>
        </p:nvSpPr>
        <p:spPr>
          <a:xfrm>
            <a:off x="3419202" y="6881941"/>
            <a:ext cx="5903137" cy="5767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4" name="Rechthoek 113"/>
          <p:cNvSpPr/>
          <p:nvPr/>
        </p:nvSpPr>
        <p:spPr>
          <a:xfrm>
            <a:off x="3419349" y="6135175"/>
            <a:ext cx="5904000" cy="576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1" name="Rechthoek 110"/>
          <p:cNvSpPr/>
          <p:nvPr/>
        </p:nvSpPr>
        <p:spPr>
          <a:xfrm>
            <a:off x="3427463" y="5074134"/>
            <a:ext cx="5904000" cy="91073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Rechthoek 65"/>
          <p:cNvSpPr/>
          <p:nvPr/>
        </p:nvSpPr>
        <p:spPr>
          <a:xfrm>
            <a:off x="296946" y="6139252"/>
            <a:ext cx="2880000" cy="57754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Ervaringen met ongewenst gedrag of ongewenst gedrag in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omgeving gesignaleerd?</a:t>
            </a:r>
          </a:p>
        </p:txBody>
      </p:sp>
      <p:sp>
        <p:nvSpPr>
          <p:cNvPr id="5" name="Rechthoek 4"/>
          <p:cNvSpPr/>
          <p:nvPr/>
        </p:nvSpPr>
        <p:spPr>
          <a:xfrm>
            <a:off x="298449" y="4216724"/>
            <a:ext cx="2880000" cy="6230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ige driehoek 6"/>
          <p:cNvSpPr/>
          <p:nvPr/>
        </p:nvSpPr>
        <p:spPr>
          <a:xfrm rot="5400000">
            <a:off x="296946" y="4214050"/>
            <a:ext cx="396000" cy="396000"/>
          </a:xfrm>
          <a:prstGeom prst="rtTriangle">
            <a:avLst/>
          </a:prstGeom>
          <a:solidFill>
            <a:schemeClr val="accent5">
              <a:lumMod val="50000"/>
              <a:alpha val="580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smtClean="0"/>
              <a:t>1</a:t>
            </a:r>
            <a:endParaRPr lang="nl-NL" sz="1600" dirty="0"/>
          </a:p>
        </p:txBody>
      </p:sp>
      <p:sp>
        <p:nvSpPr>
          <p:cNvPr id="8" name="Rechthoek 7"/>
          <p:cNvSpPr/>
          <p:nvPr/>
        </p:nvSpPr>
        <p:spPr>
          <a:xfrm>
            <a:off x="3379299" y="4216726"/>
            <a:ext cx="5972059" cy="623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3379299" y="4389758"/>
            <a:ext cx="59720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Vestula SemiBold" panose="020B0603030302020204" pitchFamily="34" charset="0"/>
              </a:rPr>
              <a:t>Deel </a:t>
            </a:r>
            <a:r>
              <a:rPr lang="nl-NL" sz="1400" dirty="0" smtClean="0">
                <a:latin typeface="Vestula SemiBold" panose="020B0603030302020204" pitchFamily="34" charset="0"/>
              </a:rPr>
              <a:t>uw </a:t>
            </a:r>
            <a:r>
              <a:rPr lang="nl-NL" sz="1400" dirty="0" smtClean="0">
                <a:latin typeface="Vestula SemiBold" panose="020B0603030302020204" pitchFamily="34" charset="0"/>
              </a:rPr>
              <a:t>vraag, ervaring, signalering of vermoeden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nl-NL" sz="1100" dirty="0" smtClean="0">
              <a:latin typeface="Vestula" panose="020B0503050302020204" pitchFamily="34" charset="0"/>
            </a:endParaRPr>
          </a:p>
        </p:txBody>
      </p:sp>
      <p:sp>
        <p:nvSpPr>
          <p:cNvPr id="10" name="Rechthoekige driehoek 9"/>
          <p:cNvSpPr/>
          <p:nvPr/>
        </p:nvSpPr>
        <p:spPr>
          <a:xfrm rot="5400000">
            <a:off x="3379152" y="4217250"/>
            <a:ext cx="396000" cy="396000"/>
          </a:xfrm>
          <a:prstGeom prst="rtTriangle">
            <a:avLst/>
          </a:prstGeom>
          <a:solidFill>
            <a:schemeClr val="bg2">
              <a:lumMod val="25000"/>
              <a:alpha val="580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/>
              <a:t>2</a:t>
            </a:r>
            <a:endParaRPr lang="nl-NL" sz="1600" dirty="0"/>
          </a:p>
        </p:txBody>
      </p:sp>
      <p:sp>
        <p:nvSpPr>
          <p:cNvPr id="12" name="Tekstvak 11"/>
          <p:cNvSpPr txBox="1"/>
          <p:nvPr/>
        </p:nvSpPr>
        <p:spPr>
          <a:xfrm>
            <a:off x="298448" y="4398450"/>
            <a:ext cx="27713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Vestula SemiBold" panose="020B0603030302020204" pitchFamily="34" charset="0"/>
              </a:rPr>
              <a:t>Heeft u</a:t>
            </a:r>
            <a:endParaRPr lang="nl-NL" sz="1400" dirty="0" smtClean="0">
              <a:latin typeface="Vestula SemiBold" panose="020B06030303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nl-NL" sz="1100" dirty="0" smtClean="0">
              <a:latin typeface="Vestula" panose="020B0503050302020204" pitchFamily="34" charset="0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3164641" y="336294"/>
            <a:ext cx="90021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smtClean="0">
                <a:solidFill>
                  <a:srgbClr val="002060"/>
                </a:solidFill>
                <a:latin typeface="Vestula SemiBold" panose="020B0603030302020204" pitchFamily="34" charset="0"/>
              </a:rPr>
              <a:t>Route vertrouwenspersonen </a:t>
            </a:r>
            <a:r>
              <a:rPr lang="nl-NL" sz="3200" dirty="0" smtClean="0">
                <a:solidFill>
                  <a:srgbClr val="B9842A"/>
                </a:solidFill>
                <a:latin typeface="Vestula" panose="020B0503050302020204" pitchFamily="34" charset="0"/>
              </a:rPr>
              <a:t>Faculteit</a:t>
            </a:r>
            <a:r>
              <a:rPr lang="nl-NL" sz="4000" dirty="0" smtClean="0">
                <a:solidFill>
                  <a:srgbClr val="B9842A"/>
                </a:solidFill>
                <a:latin typeface="Vestula" panose="020B0503050302020204" pitchFamily="34" charset="0"/>
              </a:rPr>
              <a:t> </a:t>
            </a:r>
            <a:r>
              <a:rPr lang="nl-NL" sz="3200" dirty="0" smtClean="0">
                <a:solidFill>
                  <a:srgbClr val="B9842A"/>
                </a:solidFill>
                <a:latin typeface="Vestula" panose="020B0503050302020204" pitchFamily="34" charset="0"/>
              </a:rPr>
              <a:t>der</a:t>
            </a:r>
            <a:r>
              <a:rPr lang="nl-NL" sz="4000" dirty="0" smtClean="0">
                <a:solidFill>
                  <a:srgbClr val="B9842A"/>
                </a:solidFill>
                <a:latin typeface="Vestula" panose="020B0503050302020204" pitchFamily="34" charset="0"/>
              </a:rPr>
              <a:t> </a:t>
            </a:r>
            <a:r>
              <a:rPr lang="nl-NL" sz="3200" dirty="0" smtClean="0">
                <a:solidFill>
                  <a:srgbClr val="B9842A"/>
                </a:solidFill>
                <a:latin typeface="Vestula" panose="020B0503050302020204" pitchFamily="34" charset="0"/>
              </a:rPr>
              <a:t>Sociale </a:t>
            </a:r>
            <a:r>
              <a:rPr lang="nl-NL" sz="3200" dirty="0" smtClean="0">
                <a:solidFill>
                  <a:srgbClr val="B9842A"/>
                </a:solidFill>
                <a:latin typeface="Vestula" panose="020B0503050302020204" pitchFamily="34" charset="0"/>
              </a:rPr>
              <a:t>Wetenschappen</a:t>
            </a:r>
            <a:endParaRPr lang="nl-NL" sz="4000" dirty="0" smtClean="0">
              <a:solidFill>
                <a:srgbClr val="B9842A"/>
              </a:solidFill>
              <a:latin typeface="Vestula" panose="020B0503050302020204" pitchFamily="34" charset="0"/>
            </a:endParaRPr>
          </a:p>
        </p:txBody>
      </p:sp>
      <p:pic>
        <p:nvPicPr>
          <p:cNvPr id="25" name="Afbeelding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38" y="3317504"/>
            <a:ext cx="828000" cy="828000"/>
          </a:xfrm>
          <a:prstGeom prst="rect">
            <a:avLst/>
          </a:prstGeom>
        </p:spPr>
      </p:pic>
      <p:grpSp>
        <p:nvGrpSpPr>
          <p:cNvPr id="43" name="Groep 42"/>
          <p:cNvGrpSpPr/>
          <p:nvPr/>
        </p:nvGrpSpPr>
        <p:grpSpPr>
          <a:xfrm flipH="1">
            <a:off x="925044" y="2847581"/>
            <a:ext cx="548294" cy="521306"/>
            <a:chOff x="2195721" y="2692398"/>
            <a:chExt cx="695605" cy="651144"/>
          </a:xfrm>
        </p:grpSpPr>
        <p:sp>
          <p:nvSpPr>
            <p:cNvPr id="28" name="Ovaal 27"/>
            <p:cNvSpPr/>
            <p:nvPr/>
          </p:nvSpPr>
          <p:spPr>
            <a:xfrm>
              <a:off x="2251916" y="2692398"/>
              <a:ext cx="639410" cy="629528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29" name="Ovaal 28"/>
            <p:cNvSpPr/>
            <p:nvPr/>
          </p:nvSpPr>
          <p:spPr>
            <a:xfrm>
              <a:off x="2195721" y="3208643"/>
              <a:ext cx="137017" cy="134899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Tekstvak 29"/>
          <p:cNvSpPr txBox="1"/>
          <p:nvPr/>
        </p:nvSpPr>
        <p:spPr>
          <a:xfrm>
            <a:off x="1024241" y="2910144"/>
            <a:ext cx="306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chemeClr val="bg1"/>
                </a:solidFill>
                <a:latin typeface="Vestula SemiBold" panose="020B0603030302020204" pitchFamily="34" charset="0"/>
              </a:rPr>
              <a:t>?</a:t>
            </a:r>
            <a:endParaRPr lang="nl-NL" sz="2400" dirty="0" smtClean="0">
              <a:solidFill>
                <a:schemeClr val="bg1"/>
              </a:solidFill>
              <a:latin typeface="Vestula" panose="020B0503050302020204" pitchFamily="34" charset="0"/>
            </a:endParaRPr>
          </a:p>
        </p:txBody>
      </p:sp>
      <p:sp>
        <p:nvSpPr>
          <p:cNvPr id="41" name="Tekstvak 40"/>
          <p:cNvSpPr txBox="1"/>
          <p:nvPr/>
        </p:nvSpPr>
        <p:spPr>
          <a:xfrm>
            <a:off x="6210694" y="2588669"/>
            <a:ext cx="306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Vestula SemiBold" panose="020B0603030302020204" pitchFamily="34" charset="0"/>
              </a:rPr>
              <a:t>!</a:t>
            </a:r>
            <a:endParaRPr lang="nl-NL" sz="3200" dirty="0" smtClean="0">
              <a:solidFill>
                <a:schemeClr val="bg1"/>
              </a:solidFill>
              <a:latin typeface="Vestula" panose="020B0503050302020204" pitchFamily="34" charset="0"/>
            </a:endParaRPr>
          </a:p>
        </p:txBody>
      </p:sp>
      <p:cxnSp>
        <p:nvCxnSpPr>
          <p:cNvPr id="49" name="Rechte verbindingslijn 48"/>
          <p:cNvCxnSpPr/>
          <p:nvPr/>
        </p:nvCxnSpPr>
        <p:spPr>
          <a:xfrm>
            <a:off x="234948" y="1900774"/>
            <a:ext cx="12206069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Rechte verbindingslijn met pijl 55"/>
          <p:cNvCxnSpPr>
            <a:stCxn id="66" idx="3"/>
            <a:endCxn id="85" idx="1"/>
          </p:cNvCxnSpPr>
          <p:nvPr/>
        </p:nvCxnSpPr>
        <p:spPr>
          <a:xfrm>
            <a:off x="3176946" y="6428024"/>
            <a:ext cx="242256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echte verbindingslijn met pijl 56"/>
          <p:cNvCxnSpPr/>
          <p:nvPr/>
        </p:nvCxnSpPr>
        <p:spPr>
          <a:xfrm>
            <a:off x="3178449" y="5398106"/>
            <a:ext cx="289802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met pijl 57"/>
          <p:cNvCxnSpPr>
            <a:endCxn id="88" idx="1"/>
          </p:cNvCxnSpPr>
          <p:nvPr/>
        </p:nvCxnSpPr>
        <p:spPr>
          <a:xfrm flipV="1">
            <a:off x="2866255" y="7169941"/>
            <a:ext cx="552947" cy="5956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met pijl 58"/>
          <p:cNvCxnSpPr>
            <a:stCxn id="74" idx="3"/>
            <a:endCxn id="122" idx="1"/>
          </p:cNvCxnSpPr>
          <p:nvPr/>
        </p:nvCxnSpPr>
        <p:spPr>
          <a:xfrm>
            <a:off x="3169402" y="7911859"/>
            <a:ext cx="249799" cy="42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59"/>
          <p:cNvCxnSpPr>
            <a:stCxn id="76" idx="3"/>
            <a:endCxn id="126" idx="1"/>
          </p:cNvCxnSpPr>
          <p:nvPr/>
        </p:nvCxnSpPr>
        <p:spPr>
          <a:xfrm flipV="1">
            <a:off x="3163413" y="8646694"/>
            <a:ext cx="255788" cy="3777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Afbeelding 6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578" y="3314887"/>
            <a:ext cx="826471" cy="826471"/>
          </a:xfrm>
          <a:prstGeom prst="rect">
            <a:avLst/>
          </a:prstGeom>
        </p:spPr>
      </p:pic>
      <p:sp>
        <p:nvSpPr>
          <p:cNvPr id="69" name="Ovaal bijschrift 68"/>
          <p:cNvSpPr/>
          <p:nvPr/>
        </p:nvSpPr>
        <p:spPr>
          <a:xfrm rot="17607595">
            <a:off x="6210257" y="2947582"/>
            <a:ext cx="504000" cy="504000"/>
          </a:xfrm>
          <a:prstGeom prst="wedgeEllipseCallou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0" name="Ovaal bijschrift 69"/>
          <p:cNvSpPr/>
          <p:nvPr/>
        </p:nvSpPr>
        <p:spPr>
          <a:xfrm rot="3992405" flipH="1">
            <a:off x="5795970" y="2949679"/>
            <a:ext cx="504000" cy="504000"/>
          </a:xfrm>
          <a:prstGeom prst="wedgeEllipseCallou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1" name="Tekstvak 70"/>
          <p:cNvSpPr txBox="1"/>
          <p:nvPr/>
        </p:nvSpPr>
        <p:spPr>
          <a:xfrm>
            <a:off x="6333221" y="3007237"/>
            <a:ext cx="306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Vestula SemiBold" panose="020B0603030302020204" pitchFamily="34" charset="0"/>
              </a:rPr>
              <a:t>!</a:t>
            </a:r>
            <a:endParaRPr lang="nl-NL" sz="2400" dirty="0" smtClean="0">
              <a:solidFill>
                <a:schemeClr val="bg1"/>
              </a:solidFill>
              <a:latin typeface="Vestula" panose="020B0503050302020204" pitchFamily="34" charset="0"/>
            </a:endParaRPr>
          </a:p>
        </p:txBody>
      </p:sp>
      <p:sp>
        <p:nvSpPr>
          <p:cNvPr id="72" name="Tekstvak 71"/>
          <p:cNvSpPr txBox="1"/>
          <p:nvPr/>
        </p:nvSpPr>
        <p:spPr>
          <a:xfrm>
            <a:off x="5894791" y="2991468"/>
            <a:ext cx="306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chemeClr val="bg1"/>
                </a:solidFill>
                <a:latin typeface="Vestula SemiBold" panose="020B0603030302020204" pitchFamily="34" charset="0"/>
              </a:rPr>
              <a:t>?</a:t>
            </a:r>
            <a:endParaRPr lang="nl-NL" sz="2400" dirty="0" smtClean="0">
              <a:solidFill>
                <a:schemeClr val="bg1"/>
              </a:solidFill>
              <a:latin typeface="Vestula" panose="020B0503050302020204" pitchFamily="34" charset="0"/>
            </a:endParaRPr>
          </a:p>
        </p:txBody>
      </p:sp>
      <p:sp>
        <p:nvSpPr>
          <p:cNvPr id="80" name="Rechthoek 79"/>
          <p:cNvSpPr/>
          <p:nvPr/>
        </p:nvSpPr>
        <p:spPr>
          <a:xfrm>
            <a:off x="9588304" y="4216725"/>
            <a:ext cx="2880000" cy="623056"/>
          </a:xfrm>
          <a:prstGeom prst="rect">
            <a:avLst/>
          </a:prstGeom>
          <a:solidFill>
            <a:srgbClr val="BE19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3" name="Tekstvak 82"/>
          <p:cNvSpPr txBox="1"/>
          <p:nvPr/>
        </p:nvSpPr>
        <p:spPr>
          <a:xfrm>
            <a:off x="9745248" y="4385750"/>
            <a:ext cx="263738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>
                <a:solidFill>
                  <a:schemeClr val="bg1"/>
                </a:solidFill>
                <a:latin typeface="Vestula SemiBold" panose="020B0603030302020204" pitchFamily="34" charset="0"/>
              </a:rPr>
              <a:t>Contact vertrouwenspersonen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nl-NL" sz="1100" dirty="0" smtClean="0">
              <a:latin typeface="Vestula" panose="020B0503050302020204" pitchFamily="34" charset="0"/>
            </a:endParaRPr>
          </a:p>
        </p:txBody>
      </p:sp>
      <p:sp>
        <p:nvSpPr>
          <p:cNvPr id="45" name="Rechthoekige driehoek 44"/>
          <p:cNvSpPr/>
          <p:nvPr/>
        </p:nvSpPr>
        <p:spPr>
          <a:xfrm rot="18810399">
            <a:off x="9801664" y="4612317"/>
            <a:ext cx="264792" cy="269310"/>
          </a:xfrm>
          <a:prstGeom prst="rtTriangle">
            <a:avLst/>
          </a:prstGeom>
          <a:solidFill>
            <a:srgbClr val="BE19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nl-NL" sz="1600" dirty="0"/>
          </a:p>
        </p:txBody>
      </p:sp>
      <p:pic>
        <p:nvPicPr>
          <p:cNvPr id="47" name="Afbeelding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91" y="3314887"/>
            <a:ext cx="828000" cy="828000"/>
          </a:xfrm>
          <a:prstGeom prst="rect">
            <a:avLst/>
          </a:prstGeom>
        </p:spPr>
      </p:pic>
      <p:sp>
        <p:nvSpPr>
          <p:cNvPr id="68" name="Rechthoek 67"/>
          <p:cNvSpPr/>
          <p:nvPr/>
        </p:nvSpPr>
        <p:spPr>
          <a:xfrm>
            <a:off x="298449" y="5074134"/>
            <a:ext cx="2880000" cy="8999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Problemen of vragen over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arbeidsrelatie met de universiteit?</a:t>
            </a:r>
          </a:p>
        </p:txBody>
      </p:sp>
      <p:sp>
        <p:nvSpPr>
          <p:cNvPr id="74" name="Rechthoek 73"/>
          <p:cNvSpPr/>
          <p:nvPr/>
        </p:nvSpPr>
        <p:spPr>
          <a:xfrm>
            <a:off x="289402" y="7623087"/>
            <a:ext cx="2880000" cy="57754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Het vermoeden van een schending van de wetenschappelijke integriteit?</a:t>
            </a:r>
          </a:p>
        </p:txBody>
      </p:sp>
      <p:sp>
        <p:nvSpPr>
          <p:cNvPr id="75" name="Rechthoek 74"/>
          <p:cNvSpPr/>
          <p:nvPr/>
        </p:nvSpPr>
        <p:spPr>
          <a:xfrm>
            <a:off x="296946" y="6881941"/>
            <a:ext cx="2880000" cy="57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spc="-30" dirty="0" smtClean="0">
                <a:solidFill>
                  <a:prstClr val="black"/>
                </a:solidFill>
                <a:latin typeface="Vestula" panose="020B0503050302020204" pitchFamily="34" charset="0"/>
              </a:rPr>
              <a:t>(</a:t>
            </a:r>
            <a:r>
              <a:rPr lang="nl-NL" sz="1050" spc="-30" dirty="0">
                <a:solidFill>
                  <a:prstClr val="black"/>
                </a:solidFill>
                <a:latin typeface="Vestula" panose="020B0503050302020204" pitchFamily="34" charset="0"/>
              </a:rPr>
              <a:t>als promovendus) tijdens </a:t>
            </a:r>
            <a:r>
              <a:rPr lang="nl-NL" sz="1050" spc="-3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spc="-30" dirty="0">
                <a:solidFill>
                  <a:prstClr val="black"/>
                </a:solidFill>
                <a:latin typeface="Vestula" panose="020B0503050302020204" pitchFamily="34" charset="0"/>
              </a:rPr>
              <a:t>promotie problemen die </a:t>
            </a:r>
            <a:r>
              <a:rPr lang="nl-NL" sz="1050" spc="-30" dirty="0" smtClean="0">
                <a:solidFill>
                  <a:prstClr val="black"/>
                </a:solidFill>
                <a:latin typeface="Vestula" panose="020B0503050302020204" pitchFamily="34" charset="0"/>
              </a:rPr>
              <a:t>u </a:t>
            </a:r>
            <a:r>
              <a:rPr lang="nl-NL" sz="1050" spc="-30" dirty="0">
                <a:solidFill>
                  <a:prstClr val="black"/>
                </a:solidFill>
                <a:latin typeface="Vestula" panose="020B0503050302020204" pitchFamily="34" charset="0"/>
              </a:rPr>
              <a:t>niet wilt of kan bespreken met </a:t>
            </a:r>
            <a:r>
              <a:rPr lang="nl-NL" sz="1050" spc="-3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spc="-30" dirty="0">
                <a:solidFill>
                  <a:prstClr val="black"/>
                </a:solidFill>
                <a:latin typeface="Vestula" panose="020B0503050302020204" pitchFamily="34" charset="0"/>
              </a:rPr>
              <a:t>eigen promotor of begeleider en komt </a:t>
            </a:r>
            <a:r>
              <a:rPr lang="nl-NL" sz="1050" spc="-30" dirty="0" smtClean="0">
                <a:solidFill>
                  <a:prstClr val="black"/>
                </a:solidFill>
                <a:latin typeface="Vestula" panose="020B0503050302020204" pitchFamily="34" charset="0"/>
              </a:rPr>
              <a:t>u </a:t>
            </a:r>
            <a:r>
              <a:rPr lang="nl-NL" sz="1050" spc="-30" dirty="0">
                <a:solidFill>
                  <a:prstClr val="black"/>
                </a:solidFill>
                <a:latin typeface="Vestula" panose="020B0503050302020204" pitchFamily="34" charset="0"/>
              </a:rPr>
              <a:t>er zelf niet uit? </a:t>
            </a:r>
          </a:p>
        </p:txBody>
      </p:sp>
      <p:sp>
        <p:nvSpPr>
          <p:cNvPr id="76" name="Rechthoek 75"/>
          <p:cNvSpPr/>
          <p:nvPr/>
        </p:nvSpPr>
        <p:spPr>
          <a:xfrm>
            <a:off x="283413" y="8361699"/>
            <a:ext cx="2880000" cy="57754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Het vermoeden van een misstand?</a:t>
            </a:r>
          </a:p>
        </p:txBody>
      </p:sp>
      <p:sp>
        <p:nvSpPr>
          <p:cNvPr id="85" name="Rechthoek 84"/>
          <p:cNvSpPr/>
          <p:nvPr/>
        </p:nvSpPr>
        <p:spPr>
          <a:xfrm>
            <a:off x="3419202" y="6139252"/>
            <a:ext cx="2836645" cy="577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Spreek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diegene(n)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er zelf op aan. Als dat lastig is, bespreek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ervaring of signalering met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leidinggevende.</a:t>
            </a:r>
          </a:p>
        </p:txBody>
      </p:sp>
      <p:sp>
        <p:nvSpPr>
          <p:cNvPr id="86" name="Rechthoek 85"/>
          <p:cNvSpPr/>
          <p:nvPr/>
        </p:nvSpPr>
        <p:spPr>
          <a:xfrm>
            <a:off x="3420852" y="5136209"/>
            <a:ext cx="2834995" cy="5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Bespreek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problemen of vragen met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leidinggevende (of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Wetenschappelijk Directeur).</a:t>
            </a:r>
            <a:endParaRPr lang="nl-NL" sz="1050" dirty="0">
              <a:solidFill>
                <a:prstClr val="black"/>
              </a:solidFill>
              <a:latin typeface="Vestula" panose="020B0503050302020204" pitchFamily="34" charset="0"/>
            </a:endParaRPr>
          </a:p>
        </p:txBody>
      </p:sp>
      <p:sp>
        <p:nvSpPr>
          <p:cNvPr id="87" name="Rechthoek 86"/>
          <p:cNvSpPr/>
          <p:nvPr/>
        </p:nvSpPr>
        <p:spPr>
          <a:xfrm>
            <a:off x="3393257" y="7623087"/>
            <a:ext cx="2856846" cy="577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Spreek de betreffende wetenschapper er zelf op aan. </a:t>
            </a:r>
          </a:p>
        </p:txBody>
      </p:sp>
      <p:sp>
        <p:nvSpPr>
          <p:cNvPr id="88" name="Rechthoek 87"/>
          <p:cNvSpPr/>
          <p:nvPr/>
        </p:nvSpPr>
        <p:spPr>
          <a:xfrm>
            <a:off x="3419202" y="6881941"/>
            <a:ext cx="2836645" cy="5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Bespreek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probleem of vraag met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promotor of begeleider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.</a:t>
            </a:r>
            <a:r>
              <a:rPr lang="nl-NL" sz="1050" spc="-30" dirty="0" smtClean="0">
                <a:solidFill>
                  <a:prstClr val="black"/>
                </a:solidFill>
                <a:latin typeface="Vestula" panose="020B0503050302020204" pitchFamily="34" charset="0"/>
              </a:rPr>
              <a:t> </a:t>
            </a:r>
            <a:endParaRPr lang="nl-NL" sz="1050" spc="-30" dirty="0">
              <a:solidFill>
                <a:prstClr val="black"/>
              </a:solidFill>
              <a:latin typeface="Vestula" panose="020B0503050302020204" pitchFamily="34" charset="0"/>
            </a:endParaRPr>
          </a:p>
        </p:txBody>
      </p:sp>
      <p:sp>
        <p:nvSpPr>
          <p:cNvPr id="89" name="Rechthoek 88"/>
          <p:cNvSpPr/>
          <p:nvPr/>
        </p:nvSpPr>
        <p:spPr>
          <a:xfrm>
            <a:off x="3405817" y="8361699"/>
            <a:ext cx="2838298" cy="577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Bespreek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vermoedens van een misstand met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leidinggevende (of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Wetenschappelijk Directeur).</a:t>
            </a:r>
            <a:endParaRPr lang="nl-NL" sz="1050" dirty="0">
              <a:solidFill>
                <a:prstClr val="black"/>
              </a:solidFill>
              <a:latin typeface="Vestula" panose="020B0503050302020204" pitchFamily="34" charset="0"/>
            </a:endParaRPr>
          </a:p>
        </p:txBody>
      </p:sp>
      <p:cxnSp>
        <p:nvCxnSpPr>
          <p:cNvPr id="90" name="Rechte verbindingslijn met pijl 89"/>
          <p:cNvCxnSpPr/>
          <p:nvPr/>
        </p:nvCxnSpPr>
        <p:spPr>
          <a:xfrm>
            <a:off x="6317884" y="6428024"/>
            <a:ext cx="267747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Rechte verbindingslijn met pijl 90"/>
          <p:cNvCxnSpPr/>
          <p:nvPr/>
        </p:nvCxnSpPr>
        <p:spPr>
          <a:xfrm>
            <a:off x="6304351" y="5446115"/>
            <a:ext cx="266244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echte verbindingslijn met pijl 91"/>
          <p:cNvCxnSpPr/>
          <p:nvPr/>
        </p:nvCxnSpPr>
        <p:spPr>
          <a:xfrm>
            <a:off x="6324428" y="7169941"/>
            <a:ext cx="261203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Rechte verbindingslijn met pijl 92"/>
          <p:cNvCxnSpPr/>
          <p:nvPr/>
        </p:nvCxnSpPr>
        <p:spPr>
          <a:xfrm>
            <a:off x="6310340" y="7911859"/>
            <a:ext cx="275291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Rechte verbindingslijn met pijl 93"/>
          <p:cNvCxnSpPr/>
          <p:nvPr/>
        </p:nvCxnSpPr>
        <p:spPr>
          <a:xfrm>
            <a:off x="6304351" y="8650471"/>
            <a:ext cx="281280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hthoek 94"/>
          <p:cNvSpPr/>
          <p:nvPr/>
        </p:nvSpPr>
        <p:spPr>
          <a:xfrm>
            <a:off x="6793750" y="6139252"/>
            <a:ext cx="2534456" cy="577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Bespreek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ervaring of signalering met de vertrouwenspersoon ongewenst gedrag.</a:t>
            </a:r>
          </a:p>
        </p:txBody>
      </p:sp>
      <p:sp>
        <p:nvSpPr>
          <p:cNvPr id="96" name="Rechthoek 95"/>
          <p:cNvSpPr/>
          <p:nvPr/>
        </p:nvSpPr>
        <p:spPr>
          <a:xfrm>
            <a:off x="6784520" y="5141092"/>
            <a:ext cx="2522723" cy="5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Bespreek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problemen of vragen met de vertrouwenspersoon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personeelsaangelegenheden.</a:t>
            </a:r>
            <a:endParaRPr lang="nl-NL" sz="1050" dirty="0">
              <a:solidFill>
                <a:prstClr val="black"/>
              </a:solidFill>
              <a:latin typeface="Vestula" panose="020B0503050302020204" pitchFamily="34" charset="0"/>
            </a:endParaRPr>
          </a:p>
        </p:txBody>
      </p:sp>
      <p:sp>
        <p:nvSpPr>
          <p:cNvPr id="97" name="Rechthoek 96"/>
          <p:cNvSpPr/>
          <p:nvPr/>
        </p:nvSpPr>
        <p:spPr>
          <a:xfrm>
            <a:off x="6850379" y="7623087"/>
            <a:ext cx="2472081" cy="577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Bespreek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vermoedens met de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vertrouwenspersoon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wetenschappelijk integriteit.</a:t>
            </a:r>
          </a:p>
        </p:txBody>
      </p:sp>
      <p:sp>
        <p:nvSpPr>
          <p:cNvPr id="98" name="Rechthoek 97"/>
          <p:cNvSpPr/>
          <p:nvPr/>
        </p:nvSpPr>
        <p:spPr>
          <a:xfrm>
            <a:off x="6793750" y="6881941"/>
            <a:ext cx="2534456" cy="5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Bespreek 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probleem of vraag met de facultaire vertrouwenspersoon promovendi.</a:t>
            </a:r>
          </a:p>
        </p:txBody>
      </p:sp>
      <p:sp>
        <p:nvSpPr>
          <p:cNvPr id="99" name="Rechthoek 98"/>
          <p:cNvSpPr/>
          <p:nvPr/>
        </p:nvSpPr>
        <p:spPr>
          <a:xfrm>
            <a:off x="6850379" y="8361699"/>
            <a:ext cx="2466094" cy="577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Bespreek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uw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vermoedens van een misstand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met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de </a:t>
            </a:r>
            <a:r>
              <a:rPr lang="nl-NL" sz="1050" dirty="0" smtClean="0">
                <a:solidFill>
                  <a:prstClr val="black"/>
                </a:solidFill>
                <a:latin typeface="Vestula" panose="020B0503050302020204" pitchFamily="34" charset="0"/>
              </a:rPr>
              <a:t>vertrouwenspersoon </a:t>
            </a:r>
            <a:r>
              <a:rPr lang="nl-NL" sz="1050" dirty="0">
                <a:solidFill>
                  <a:prstClr val="black"/>
                </a:solidFill>
                <a:latin typeface="Vestula" panose="020B0503050302020204" pitchFamily="34" charset="0"/>
              </a:rPr>
              <a:t>misstanden (Klokkenluiden).</a:t>
            </a:r>
          </a:p>
        </p:txBody>
      </p:sp>
      <p:sp>
        <p:nvSpPr>
          <p:cNvPr id="130" name="Tekstvak 129"/>
          <p:cNvSpPr txBox="1"/>
          <p:nvPr/>
        </p:nvSpPr>
        <p:spPr>
          <a:xfrm>
            <a:off x="9880495" y="5074134"/>
            <a:ext cx="25783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 smtClean="0">
                <a:latin typeface="Vestula" panose="020B0503050302020204" pitchFamily="34" charset="0"/>
              </a:rPr>
              <a:t>Facultair: Henk Tromp</a:t>
            </a:r>
          </a:p>
          <a:p>
            <a:r>
              <a:rPr lang="nl-NL" sz="1050" dirty="0" smtClean="0">
                <a:latin typeface="Vestula" panose="020B0503050302020204" pitchFamily="34" charset="0"/>
              </a:rPr>
              <a:t>tromph@fsw.leidenuniv.nl</a:t>
            </a:r>
            <a:endParaRPr lang="nl-NL" sz="1050" dirty="0">
              <a:latin typeface="Vestula" panose="020B0503050302020204" pitchFamily="34" charset="0"/>
            </a:endParaRPr>
          </a:p>
        </p:txBody>
      </p:sp>
      <p:sp>
        <p:nvSpPr>
          <p:cNvPr id="131" name="Tekstvak 130"/>
          <p:cNvSpPr txBox="1"/>
          <p:nvPr/>
        </p:nvSpPr>
        <p:spPr>
          <a:xfrm>
            <a:off x="9889847" y="6218791"/>
            <a:ext cx="25783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Vestula" panose="020B0503050302020204" pitchFamily="34" charset="0"/>
              </a:rPr>
              <a:t>Piet de Boer</a:t>
            </a:r>
          </a:p>
          <a:p>
            <a:r>
              <a:rPr lang="en-US" sz="1050" dirty="0" smtClean="0">
                <a:latin typeface="Vestula" panose="020B0503050302020204" pitchFamily="34" charset="0"/>
              </a:rPr>
              <a:t>pdeboer@winstonpartners.nl</a:t>
            </a:r>
            <a:endParaRPr lang="nl-NL" sz="1050" dirty="0">
              <a:latin typeface="Vestula" panose="020B0503050302020204" pitchFamily="34" charset="0"/>
            </a:endParaRPr>
          </a:p>
        </p:txBody>
      </p:sp>
      <p:sp>
        <p:nvSpPr>
          <p:cNvPr id="132" name="Tekstvak 131"/>
          <p:cNvSpPr txBox="1"/>
          <p:nvPr/>
        </p:nvSpPr>
        <p:spPr>
          <a:xfrm>
            <a:off x="9929884" y="7707141"/>
            <a:ext cx="25597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 smtClean="0">
                <a:latin typeface="Vestula" panose="020B0503050302020204" pitchFamily="34" charset="0"/>
              </a:rPr>
              <a:t>Ingrid </a:t>
            </a:r>
            <a:r>
              <a:rPr lang="nl-NL" sz="1050" dirty="0">
                <a:latin typeface="Vestula" panose="020B0503050302020204" pitchFamily="34" charset="0"/>
              </a:rPr>
              <a:t>Tieken-Boon van </a:t>
            </a:r>
            <a:r>
              <a:rPr lang="nl-NL" sz="1050" dirty="0" err="1">
                <a:latin typeface="Vestula" panose="020B0503050302020204" pitchFamily="34" charset="0"/>
              </a:rPr>
              <a:t>Ostade</a:t>
            </a:r>
            <a:r>
              <a:rPr lang="nl-NL" sz="1050" dirty="0">
                <a:latin typeface="Vestula" panose="020B0503050302020204" pitchFamily="34" charset="0"/>
              </a:rPr>
              <a:t> i.m.tieken@hum.leidenuniv.nl</a:t>
            </a:r>
          </a:p>
        </p:txBody>
      </p:sp>
      <p:sp>
        <p:nvSpPr>
          <p:cNvPr id="133" name="Tekstvak 132"/>
          <p:cNvSpPr txBox="1"/>
          <p:nvPr/>
        </p:nvSpPr>
        <p:spPr>
          <a:xfrm>
            <a:off x="9889847" y="6968148"/>
            <a:ext cx="25783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 smtClean="0">
                <a:latin typeface="Vestula" panose="020B0503050302020204" pitchFamily="34" charset="0"/>
              </a:rPr>
              <a:t>Henk Tromp</a:t>
            </a:r>
          </a:p>
          <a:p>
            <a:r>
              <a:rPr lang="nl-NL" sz="1050" dirty="0">
                <a:latin typeface="Vestula" panose="020B0503050302020204" pitchFamily="34" charset="0"/>
              </a:rPr>
              <a:t>tromph@fsw.leidenuniv.nl</a:t>
            </a:r>
          </a:p>
        </p:txBody>
      </p:sp>
      <p:sp>
        <p:nvSpPr>
          <p:cNvPr id="134" name="Tekstvak 133"/>
          <p:cNvSpPr txBox="1"/>
          <p:nvPr/>
        </p:nvSpPr>
        <p:spPr>
          <a:xfrm>
            <a:off x="9889847" y="8443371"/>
            <a:ext cx="25783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>
                <a:latin typeface="Vestula" panose="020B0503050302020204" pitchFamily="34" charset="0"/>
              </a:rPr>
              <a:t>Gert de Boer  </a:t>
            </a:r>
            <a:endParaRPr lang="nl-NL" sz="1050" dirty="0" smtClean="0">
              <a:latin typeface="Vestula" panose="020B0503050302020204" pitchFamily="34" charset="0"/>
            </a:endParaRPr>
          </a:p>
          <a:p>
            <a:r>
              <a:rPr lang="nl-NL" sz="1050" dirty="0" smtClean="0">
                <a:latin typeface="Vestula" panose="020B0503050302020204" pitchFamily="34" charset="0"/>
              </a:rPr>
              <a:t>info@8hoog.nl</a:t>
            </a:r>
            <a:endParaRPr lang="nl-NL" sz="1050" dirty="0">
              <a:latin typeface="Vestula" panose="020B0503050302020204" pitchFamily="34" charset="0"/>
            </a:endParaRPr>
          </a:p>
        </p:txBody>
      </p:sp>
      <p:sp>
        <p:nvSpPr>
          <p:cNvPr id="145" name="Gelijkbenige driehoek 144"/>
          <p:cNvSpPr/>
          <p:nvPr/>
        </p:nvSpPr>
        <p:spPr>
          <a:xfrm rot="5400000">
            <a:off x="9239186" y="5505786"/>
            <a:ext cx="576000" cy="39600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5" name="Afbeelding 15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62" t="39524" r="35564" b="46672"/>
          <a:stretch/>
        </p:blipFill>
        <p:spPr>
          <a:xfrm>
            <a:off x="10953750" y="3655847"/>
            <a:ext cx="215900" cy="114300"/>
          </a:xfrm>
          <a:prstGeom prst="rect">
            <a:avLst/>
          </a:prstGeom>
        </p:spPr>
      </p:pic>
      <p:pic>
        <p:nvPicPr>
          <p:cNvPr id="156" name="Afbeelding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700" y="3297042"/>
            <a:ext cx="828000" cy="828000"/>
          </a:xfrm>
          <a:prstGeom prst="rect">
            <a:avLst/>
          </a:prstGeom>
        </p:spPr>
      </p:pic>
      <p:sp>
        <p:nvSpPr>
          <p:cNvPr id="157" name="Gelijkbenige driehoek 156"/>
          <p:cNvSpPr/>
          <p:nvPr/>
        </p:nvSpPr>
        <p:spPr>
          <a:xfrm rot="5400000">
            <a:off x="9225278" y="6221937"/>
            <a:ext cx="576000" cy="39600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8" name="Gelijkbenige driehoek 157"/>
          <p:cNvSpPr/>
          <p:nvPr/>
        </p:nvSpPr>
        <p:spPr>
          <a:xfrm rot="5400000">
            <a:off x="9232339" y="6971902"/>
            <a:ext cx="576000" cy="39600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9" name="Gelijkbenige driehoek 158"/>
          <p:cNvSpPr/>
          <p:nvPr/>
        </p:nvSpPr>
        <p:spPr>
          <a:xfrm rot="5400000">
            <a:off x="9239186" y="7719915"/>
            <a:ext cx="576000" cy="39600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0" name="Gelijkbenige driehoek 159"/>
          <p:cNvSpPr/>
          <p:nvPr/>
        </p:nvSpPr>
        <p:spPr>
          <a:xfrm rot="5400000">
            <a:off x="9232339" y="8445677"/>
            <a:ext cx="576000" cy="39600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14" y="346001"/>
            <a:ext cx="2667777" cy="13346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68251" y="4790688"/>
            <a:ext cx="13736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200" dirty="0">
                <a:solidFill>
                  <a:prstClr val="black"/>
                </a:solidFill>
                <a:latin typeface="Vestula SemiBold" panose="020B0603030302020204" pitchFamily="34" charset="0"/>
              </a:rPr>
              <a:t>in eerste instantie</a:t>
            </a:r>
            <a:endParaRPr lang="nl-NL" dirty="0"/>
          </a:p>
        </p:txBody>
      </p:sp>
      <p:sp>
        <p:nvSpPr>
          <p:cNvPr id="6" name="Rectangle 5"/>
          <p:cNvSpPr/>
          <p:nvPr/>
        </p:nvSpPr>
        <p:spPr>
          <a:xfrm>
            <a:off x="6850379" y="4790688"/>
            <a:ext cx="12958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200" dirty="0">
                <a:solidFill>
                  <a:prstClr val="black"/>
                </a:solidFill>
                <a:latin typeface="Vestula SemiBold" panose="020B0603030302020204" pitchFamily="34" charset="0"/>
              </a:rPr>
              <a:t>kan dat niet, dan</a:t>
            </a:r>
            <a:endParaRPr lang="nl-NL" dirty="0"/>
          </a:p>
        </p:txBody>
      </p:sp>
      <p:sp>
        <p:nvSpPr>
          <p:cNvPr id="81" name="Tekstvak 129"/>
          <p:cNvSpPr txBox="1"/>
          <p:nvPr/>
        </p:nvSpPr>
        <p:spPr>
          <a:xfrm>
            <a:off x="9862707" y="5558608"/>
            <a:ext cx="257831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 smtClean="0">
                <a:latin typeface="Vestula" panose="020B0503050302020204" pitchFamily="34" charset="0"/>
              </a:rPr>
              <a:t>Centraal</a:t>
            </a:r>
            <a:r>
              <a:rPr lang="nl-NL" sz="1050" smtClean="0">
                <a:latin typeface="Vestula" panose="020B0503050302020204" pitchFamily="34" charset="0"/>
              </a:rPr>
              <a:t>: </a:t>
            </a:r>
            <a:r>
              <a:rPr lang="nl-NL" sz="1050" smtClean="0">
                <a:latin typeface="Vestula" panose="020B0503050302020204" pitchFamily="34" charset="0"/>
              </a:rPr>
              <a:t>Marije </a:t>
            </a:r>
            <a:r>
              <a:rPr lang="nl-NL" sz="1050" dirty="0" err="1" smtClean="0">
                <a:latin typeface="Vestula" panose="020B0503050302020204" pitchFamily="34" charset="0"/>
              </a:rPr>
              <a:t>Bedaux</a:t>
            </a:r>
            <a:endParaRPr lang="nl-NL" sz="1050" dirty="0" smtClean="0">
              <a:latin typeface="Vestula" panose="020B0503050302020204" pitchFamily="34" charset="0"/>
            </a:endParaRPr>
          </a:p>
          <a:p>
            <a:r>
              <a:rPr lang="nl-NL" sz="1050" dirty="0" smtClean="0">
                <a:latin typeface="Vestula" panose="020B0503050302020204" pitchFamily="34" charset="0"/>
              </a:rPr>
              <a:t>Vertrouwenspersoon@bb.leidenuniv.nl </a:t>
            </a:r>
          </a:p>
          <a:p>
            <a:endParaRPr lang="nl-NL" sz="1050" dirty="0">
              <a:latin typeface="Vestula" panose="020B05030503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1812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250</Words>
  <Application>Microsoft Office PowerPoint</Application>
  <PresentationFormat>A3 Paper (297x420 mm)</PresentationFormat>
  <Paragraphs>39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Kantoorthema</vt:lpstr>
      <vt:lpstr>PowerPoint Presentation</vt:lpstr>
    </vt:vector>
  </TitlesOfParts>
  <Company>ISSC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Voncken, D.J.P.</dc:creator>
  <cp:lastModifiedBy>Vilders</cp:lastModifiedBy>
  <cp:revision>43</cp:revision>
  <cp:lastPrinted>2018-10-15T10:13:09Z</cp:lastPrinted>
  <dcterms:created xsi:type="dcterms:W3CDTF">2018-10-10T11:15:12Z</dcterms:created>
  <dcterms:modified xsi:type="dcterms:W3CDTF">2018-11-12T12:14:41Z</dcterms:modified>
</cp:coreProperties>
</file>