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6"/>
  </p:notesMasterIdLst>
  <p:handoutMasterIdLst>
    <p:handoutMasterId r:id="rId17"/>
  </p:handoutMasterIdLst>
  <p:sldIdLst>
    <p:sldId id="259" r:id="rId6"/>
    <p:sldId id="288" r:id="rId7"/>
    <p:sldId id="287" r:id="rId8"/>
    <p:sldId id="321" r:id="rId9"/>
    <p:sldId id="317" r:id="rId10"/>
    <p:sldId id="315" r:id="rId11"/>
    <p:sldId id="316" r:id="rId12"/>
    <p:sldId id="318" r:id="rId13"/>
    <p:sldId id="319" r:id="rId14"/>
    <p:sldId id="320" r:id="rId15"/>
  </p:sldIdLst>
  <p:sldSz cx="9144000" cy="6858000" type="screen4x3"/>
  <p:notesSz cx="6811963" cy="99425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4">
          <p15:clr>
            <a:srgbClr val="A4A3A4"/>
          </p15:clr>
        </p15:guide>
        <p15:guide id="2" pos="51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100C"/>
    <a:srgbClr val="010000"/>
    <a:srgbClr val="C0C0C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D70014-784C-4F9E-90C1-1227E5531483}" v="1" dt="2022-05-30T08:22:38.2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89" autoAdjust="0"/>
    <p:restoredTop sz="89873" autoAdjust="0"/>
  </p:normalViewPr>
  <p:slideViewPr>
    <p:cSldViewPr>
      <p:cViewPr varScale="1">
        <p:scale>
          <a:sx n="89" d="100"/>
          <a:sy n="89" d="100"/>
        </p:scale>
        <p:origin x="1469" y="77"/>
      </p:cViewPr>
      <p:guideLst>
        <p:guide orient="horz" pos="754"/>
        <p:guide pos="51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3990" y="114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16924C10-60E5-45B4-9F60-2215B58545B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F0B6130E-57C9-456F-9098-1E31B94D8B9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9213" y="0"/>
            <a:ext cx="2951162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0" name="Rectangle 4">
            <a:extLst>
              <a:ext uri="{FF2B5EF4-FFF2-40B4-BE49-F238E27FC236}">
                <a16:creationId xmlns:a16="http://schemas.microsoft.com/office/drawing/2014/main" id="{9ED87A9F-DBD9-494A-87E8-AFA6E0ADC026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51163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1" name="Rectangle 5">
            <a:extLst>
              <a:ext uri="{FF2B5EF4-FFF2-40B4-BE49-F238E27FC236}">
                <a16:creationId xmlns:a16="http://schemas.microsoft.com/office/drawing/2014/main" id="{6DE29A3C-CCA6-42AA-B810-1287F98F71A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9213" y="9444038"/>
            <a:ext cx="2951162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B4EC482-ECFF-474E-B428-CBAB9C4E9106}" type="slidenum">
              <a:rPr lang="en-GB" altLang="en-US"/>
              <a:pPr/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3D38FADE-02C7-4A36-A4AD-E292D2AB833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948A39C1-2BD9-4E80-BCB0-E7A3774CC78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9213" y="0"/>
            <a:ext cx="2951162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D4B85443-6F7D-4FAB-8DEE-812E6475338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5" name="Rectangle 5">
            <a:extLst>
              <a:ext uri="{FF2B5EF4-FFF2-40B4-BE49-F238E27FC236}">
                <a16:creationId xmlns:a16="http://schemas.microsoft.com/office/drawing/2014/main" id="{D0C7F8C8-F9C9-464C-B561-FD39D1E9255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9887" cy="44735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id="{B2655A79-C79A-4285-B301-1BDA5C2C1D3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51163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7" name="Rectangle 7">
            <a:extLst>
              <a:ext uri="{FF2B5EF4-FFF2-40B4-BE49-F238E27FC236}">
                <a16:creationId xmlns:a16="http://schemas.microsoft.com/office/drawing/2014/main" id="{F30CA524-D984-433B-9A6A-08CE4E7520E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213" y="9444038"/>
            <a:ext cx="2951162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C888F3C-5F0E-42A2-BAF0-14BAFAC9D786}" type="slidenum">
              <a:rPr lang="en-GB" altLang="en-US"/>
              <a:pPr/>
              <a:t>‹nr.›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jdelijke aanduiding voor dia-afbeelding 1">
            <a:extLst>
              <a:ext uri="{FF2B5EF4-FFF2-40B4-BE49-F238E27FC236}">
                <a16:creationId xmlns:a16="http://schemas.microsoft.com/office/drawing/2014/main" id="{CDDA2197-D716-4FD1-B0FA-878F0C67C52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Tijdelijke aanduiding voor notities 2">
            <a:extLst>
              <a:ext uri="{FF2B5EF4-FFF2-40B4-BE49-F238E27FC236}">
                <a16:creationId xmlns:a16="http://schemas.microsoft.com/office/drawing/2014/main" id="{74143D29-6366-437D-8645-14DF1FB8E3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/>
          </a:p>
        </p:txBody>
      </p:sp>
      <p:sp>
        <p:nvSpPr>
          <p:cNvPr id="20484" name="Tijdelijke aanduiding voor dianummer 3">
            <a:extLst>
              <a:ext uri="{FF2B5EF4-FFF2-40B4-BE49-F238E27FC236}">
                <a16:creationId xmlns:a16="http://schemas.microsoft.com/office/drawing/2014/main" id="{BDB3FF54-C4D8-4064-A56F-1F9162256C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7A8C2E7-3976-40CA-8AAF-DAC00C55A5D6}" type="slidenum">
              <a:rPr lang="en-GB" altLang="nl-NL" sz="1200"/>
              <a:pPr/>
              <a:t>1</a:t>
            </a:fld>
            <a:endParaRPr lang="en-GB" altLang="nl-NL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jdelijke aanduiding voor dia-afbeelding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/>
          </a:p>
        </p:txBody>
      </p:sp>
      <p:sp>
        <p:nvSpPr>
          <p:cNvPr id="4301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02663258-062D-48D2-A8C3-ECD13D18DC54}" type="slidenum">
              <a:rPr lang="en-GB" altLang="nl-NL" sz="1200" smtClean="0"/>
              <a:pPr/>
              <a:t>10</a:t>
            </a:fld>
            <a:endParaRPr lang="en-GB" altLang="nl-NL" sz="1200" smtClean="0"/>
          </a:p>
        </p:txBody>
      </p:sp>
    </p:spTree>
    <p:extLst>
      <p:ext uri="{BB962C8B-B14F-4D97-AF65-F5344CB8AC3E}">
        <p14:creationId xmlns:p14="http://schemas.microsoft.com/office/powerpoint/2010/main" val="38917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jdelijke aanduiding voor dia-afbeelding 1">
            <a:extLst>
              <a:ext uri="{FF2B5EF4-FFF2-40B4-BE49-F238E27FC236}">
                <a16:creationId xmlns:a16="http://schemas.microsoft.com/office/drawing/2014/main" id="{1B40933B-9E5C-4C8F-A137-F746215F9D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Tijdelijke aanduiding voor notities 2">
            <a:extLst>
              <a:ext uri="{FF2B5EF4-FFF2-40B4-BE49-F238E27FC236}">
                <a16:creationId xmlns:a16="http://schemas.microsoft.com/office/drawing/2014/main" id="{31B7D08F-F8BC-41D5-ACD5-47CE057B0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/>
          </a:p>
        </p:txBody>
      </p:sp>
      <p:sp>
        <p:nvSpPr>
          <p:cNvPr id="22532" name="Tijdelijke aanduiding voor dianummer 3">
            <a:extLst>
              <a:ext uri="{FF2B5EF4-FFF2-40B4-BE49-F238E27FC236}">
                <a16:creationId xmlns:a16="http://schemas.microsoft.com/office/drawing/2014/main" id="{DEC33DC6-1D49-4F28-82BB-65B9AB9CE3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733D5396-01C8-4654-9D24-C008171DD750}" type="slidenum">
              <a:rPr lang="en-GB" altLang="nl-NL" sz="1200"/>
              <a:pPr/>
              <a:t>2</a:t>
            </a:fld>
            <a:endParaRPr lang="en-GB" altLang="nl-NL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jdelijke aanduiding voor dia-afbeelding 1">
            <a:extLst>
              <a:ext uri="{FF2B5EF4-FFF2-40B4-BE49-F238E27FC236}">
                <a16:creationId xmlns:a16="http://schemas.microsoft.com/office/drawing/2014/main" id="{8CBCDFE8-2AE0-437E-B0B8-32D407DD2CD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Tijdelijke aanduiding voor notities 2">
            <a:extLst>
              <a:ext uri="{FF2B5EF4-FFF2-40B4-BE49-F238E27FC236}">
                <a16:creationId xmlns:a16="http://schemas.microsoft.com/office/drawing/2014/main" id="{34FDB63F-9E36-4910-ADF8-FD514D4DC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/>
          </a:p>
        </p:txBody>
      </p:sp>
      <p:sp>
        <p:nvSpPr>
          <p:cNvPr id="24580" name="Tijdelijke aanduiding voor dianummer 3">
            <a:extLst>
              <a:ext uri="{FF2B5EF4-FFF2-40B4-BE49-F238E27FC236}">
                <a16:creationId xmlns:a16="http://schemas.microsoft.com/office/drawing/2014/main" id="{D62AD5EB-5FF0-49BE-A7B8-4D48FF5124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CA9388C9-F732-47D4-93F0-C5A867461ADE}" type="slidenum">
              <a:rPr lang="en-GB" altLang="nl-NL" sz="1200"/>
              <a:pPr/>
              <a:t>3</a:t>
            </a:fld>
            <a:endParaRPr lang="en-GB" altLang="nl-NL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jdelijke aanduiding voor dia-afbeelding 1">
            <a:extLst>
              <a:ext uri="{FF2B5EF4-FFF2-40B4-BE49-F238E27FC236}">
                <a16:creationId xmlns:a16="http://schemas.microsoft.com/office/drawing/2014/main" id="{8CBCDFE8-2AE0-437E-B0B8-32D407DD2CD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Tijdelijke aanduiding voor notities 2">
            <a:extLst>
              <a:ext uri="{FF2B5EF4-FFF2-40B4-BE49-F238E27FC236}">
                <a16:creationId xmlns:a16="http://schemas.microsoft.com/office/drawing/2014/main" id="{34FDB63F-9E36-4910-ADF8-FD514D4DC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/>
          </a:p>
        </p:txBody>
      </p:sp>
      <p:sp>
        <p:nvSpPr>
          <p:cNvPr id="24580" name="Tijdelijke aanduiding voor dianummer 3">
            <a:extLst>
              <a:ext uri="{FF2B5EF4-FFF2-40B4-BE49-F238E27FC236}">
                <a16:creationId xmlns:a16="http://schemas.microsoft.com/office/drawing/2014/main" id="{D62AD5EB-5FF0-49BE-A7B8-4D48FF5124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CA9388C9-F732-47D4-93F0-C5A867461ADE}" type="slidenum">
              <a:rPr lang="en-GB" altLang="nl-NL" sz="1200"/>
              <a:pPr/>
              <a:t>4</a:t>
            </a:fld>
            <a:endParaRPr lang="en-GB" altLang="nl-NL" sz="1200"/>
          </a:p>
        </p:txBody>
      </p:sp>
    </p:spTree>
    <p:extLst>
      <p:ext uri="{BB962C8B-B14F-4D97-AF65-F5344CB8AC3E}">
        <p14:creationId xmlns:p14="http://schemas.microsoft.com/office/powerpoint/2010/main" val="156976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jdelijke aanduiding voor dia-afbeelding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/>
          </a:p>
        </p:txBody>
      </p:sp>
      <p:sp>
        <p:nvSpPr>
          <p:cNvPr id="2662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AA475875-94CD-4807-BCC2-440FDBF63B0F}" type="slidenum">
              <a:rPr lang="en-GB" altLang="nl-NL" sz="1200" smtClean="0"/>
              <a:pPr/>
              <a:t>5</a:t>
            </a:fld>
            <a:endParaRPr lang="en-GB" altLang="nl-NL" sz="1200" smtClean="0"/>
          </a:p>
        </p:txBody>
      </p:sp>
    </p:spTree>
    <p:extLst>
      <p:ext uri="{BB962C8B-B14F-4D97-AF65-F5344CB8AC3E}">
        <p14:creationId xmlns:p14="http://schemas.microsoft.com/office/powerpoint/2010/main" val="2927400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jdelijke aanduiding voor dia-afbeelding 1">
            <a:extLst>
              <a:ext uri="{FF2B5EF4-FFF2-40B4-BE49-F238E27FC236}">
                <a16:creationId xmlns:a16="http://schemas.microsoft.com/office/drawing/2014/main" id="{08E1FC85-1B2F-4D1D-B1CB-5CFD2F4F07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Tijdelijke aanduiding voor notities 2">
            <a:extLst>
              <a:ext uri="{FF2B5EF4-FFF2-40B4-BE49-F238E27FC236}">
                <a16:creationId xmlns:a16="http://schemas.microsoft.com/office/drawing/2014/main" id="{7705CF7E-A861-4657-99C5-74697A0DE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l-NL" altLang="nl-NL"/>
              <a:t>Linked lives </a:t>
            </a:r>
            <a:r>
              <a:rPr lang="nl-NL" altLang="nl-NL">
                <a:sym typeface="Wingdings" panose="05000000000000000000" pitchFamily="2" charset="2"/>
              </a:rPr>
              <a:t> extended families</a:t>
            </a:r>
            <a:endParaRPr lang="nl-NL" altLang="nl-NL"/>
          </a:p>
        </p:txBody>
      </p:sp>
      <p:sp>
        <p:nvSpPr>
          <p:cNvPr id="26628" name="Tijdelijke aanduiding voor dianummer 3">
            <a:extLst>
              <a:ext uri="{FF2B5EF4-FFF2-40B4-BE49-F238E27FC236}">
                <a16:creationId xmlns:a16="http://schemas.microsoft.com/office/drawing/2014/main" id="{4FEC4D16-E3AE-46B5-9870-6BEB3A7A89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B3F6CBB8-3802-4FEF-B7CC-7D14928BFCF9}" type="slidenum">
              <a:rPr lang="en-GB" altLang="nl-NL" sz="1200"/>
              <a:pPr/>
              <a:t>6</a:t>
            </a:fld>
            <a:endParaRPr lang="en-GB" altLang="nl-NL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jdelijke aanduiding voor dia-afbeelding 1">
            <a:extLst>
              <a:ext uri="{FF2B5EF4-FFF2-40B4-BE49-F238E27FC236}">
                <a16:creationId xmlns:a16="http://schemas.microsoft.com/office/drawing/2014/main" id="{EB52AABE-B48C-4B9E-97EE-CE69B682FBA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Tijdelijke aanduiding voor notities 2">
            <a:extLst>
              <a:ext uri="{FF2B5EF4-FFF2-40B4-BE49-F238E27FC236}">
                <a16:creationId xmlns:a16="http://schemas.microsoft.com/office/drawing/2014/main" id="{8E0E0723-2E41-4D73-BD5D-25A1950CF9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l-NL" altLang="nl-NL"/>
              <a:t>Partner keuze is compleet anders: zakelijke transactie tussen twee families.</a:t>
            </a:r>
          </a:p>
        </p:txBody>
      </p:sp>
      <p:sp>
        <p:nvSpPr>
          <p:cNvPr id="28676" name="Tijdelijke aanduiding voor dianummer 3">
            <a:extLst>
              <a:ext uri="{FF2B5EF4-FFF2-40B4-BE49-F238E27FC236}">
                <a16:creationId xmlns:a16="http://schemas.microsoft.com/office/drawing/2014/main" id="{B1F3E45D-0CCF-4CA0-896D-7281508BFF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8483959A-A72F-49DC-8E94-922001078E5A}" type="slidenum">
              <a:rPr lang="en-GB" altLang="nl-NL" sz="1200"/>
              <a:pPr/>
              <a:t>7</a:t>
            </a:fld>
            <a:endParaRPr lang="en-GB" altLang="nl-NL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jdelijke aanduiding voor dia-afbeelding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/>
          </a:p>
        </p:txBody>
      </p:sp>
      <p:sp>
        <p:nvSpPr>
          <p:cNvPr id="38916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7BA2FBF9-894E-43FE-A07F-4F68DE5C9452}" type="slidenum">
              <a:rPr lang="en-GB" altLang="nl-NL" sz="1200" smtClean="0"/>
              <a:pPr/>
              <a:t>8</a:t>
            </a:fld>
            <a:endParaRPr lang="en-GB" altLang="nl-NL" sz="1200" smtClean="0"/>
          </a:p>
        </p:txBody>
      </p:sp>
    </p:spTree>
    <p:extLst>
      <p:ext uri="{BB962C8B-B14F-4D97-AF65-F5344CB8AC3E}">
        <p14:creationId xmlns:p14="http://schemas.microsoft.com/office/powerpoint/2010/main" val="42793260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jdelijke aanduiding voor dia-afbeelding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/>
          </a:p>
        </p:txBody>
      </p:sp>
      <p:sp>
        <p:nvSpPr>
          <p:cNvPr id="40964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0092F460-A0CD-4FB8-92DD-600DF74F9135}" type="slidenum">
              <a:rPr lang="en-GB" altLang="nl-NL" sz="1200" smtClean="0"/>
              <a:pPr/>
              <a:t>9</a:t>
            </a:fld>
            <a:endParaRPr lang="en-GB" altLang="nl-NL" sz="1200" smtClean="0"/>
          </a:p>
        </p:txBody>
      </p:sp>
    </p:spTree>
    <p:extLst>
      <p:ext uri="{BB962C8B-B14F-4D97-AF65-F5344CB8AC3E}">
        <p14:creationId xmlns:p14="http://schemas.microsoft.com/office/powerpoint/2010/main" val="3513420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2">
            <a:extLst>
              <a:ext uri="{FF2B5EF4-FFF2-40B4-BE49-F238E27FC236}">
                <a16:creationId xmlns:a16="http://schemas.microsoft.com/office/drawing/2014/main" id="{210610AF-7AF0-4296-8E29-2E08D834D13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87463" y="6467475"/>
            <a:ext cx="4857750" cy="252413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nl-NL" altLang="en-US" sz="800" b="1">
              <a:solidFill>
                <a:srgbClr val="C0C0C0"/>
              </a:solidFill>
            </a:endParaRPr>
          </a:p>
        </p:txBody>
      </p:sp>
      <p:sp>
        <p:nvSpPr>
          <p:cNvPr id="5" name="Text Box 13">
            <a:extLst>
              <a:ext uri="{FF2B5EF4-FFF2-40B4-BE49-F238E27FC236}">
                <a16:creationId xmlns:a16="http://schemas.microsoft.com/office/drawing/2014/main" id="{F165AA56-940A-4502-85FC-3D803D27183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276975" y="6465888"/>
            <a:ext cx="1366838" cy="252412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nl-NL" altLang="en-US" sz="800" b="1">
              <a:solidFill>
                <a:srgbClr val="C0C0C0"/>
              </a:solidFill>
            </a:endParaRP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6192C318-BA23-45A6-84C3-507BC8BA1B8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98550" y="4194175"/>
            <a:ext cx="6946900" cy="204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ts val="1600"/>
              </a:lnSpc>
              <a:defRPr/>
            </a:pPr>
            <a:endParaRPr lang="en-US" altLang="en-US"/>
          </a:p>
        </p:txBody>
      </p:sp>
      <p:pic>
        <p:nvPicPr>
          <p:cNvPr id="7" name="Afbeelding 8">
            <a:extLst>
              <a:ext uri="{FF2B5EF4-FFF2-40B4-BE49-F238E27FC236}">
                <a16:creationId xmlns:a16="http://schemas.microsoft.com/office/drawing/2014/main" id="{C706D847-8798-4093-8334-61775934B7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2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98000" y="2570400"/>
            <a:ext cx="6948000" cy="355600"/>
          </a:xfrm>
        </p:spPr>
        <p:txBody>
          <a:bodyPr/>
          <a:lstStyle>
            <a:lvl1pPr>
              <a:lnSpc>
                <a:spcPts val="2600"/>
              </a:lnSpc>
              <a:spcBef>
                <a:spcPts val="0"/>
              </a:spcBef>
              <a:defRPr cap="all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98000" y="3110400"/>
            <a:ext cx="6948000" cy="228600"/>
          </a:xfrm>
        </p:spPr>
        <p:txBody>
          <a:bodyPr/>
          <a:lstStyle>
            <a:lvl1pPr marL="0" indent="0">
              <a:buFont typeface="Verdana" pitchFamily="34" charset="0"/>
              <a:buNone/>
              <a:defRPr b="1" i="0" baseline="0">
                <a:latin typeface="Vardana"/>
              </a:defRPr>
            </a:lvl1pPr>
          </a:lstStyle>
          <a:p>
            <a:pPr lvl="0"/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19706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>
            <a:extLst>
              <a:ext uri="{FF2B5EF4-FFF2-40B4-BE49-F238E27FC236}">
                <a16:creationId xmlns:a16="http://schemas.microsoft.com/office/drawing/2014/main" id="{A2A486EB-7C37-431C-B574-8F477DADD53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705475" y="6426200"/>
            <a:ext cx="2197100" cy="204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n-US" altLang="en-US" sz="1000">
                <a:solidFill>
                  <a:srgbClr val="757575"/>
                </a:solidFill>
              </a:rPr>
              <a:t>9 april 2014</a:t>
            </a:r>
          </a:p>
        </p:txBody>
      </p:sp>
      <p:pic>
        <p:nvPicPr>
          <p:cNvPr id="5" name="Afbeelding 6">
            <a:extLst>
              <a:ext uri="{FF2B5EF4-FFF2-40B4-BE49-F238E27FC236}">
                <a16:creationId xmlns:a16="http://schemas.microsoft.com/office/drawing/2014/main" id="{1BB43199-A856-4F77-8B66-7D0B794351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16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3488" y="1114425"/>
            <a:ext cx="1693862" cy="47593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27138" y="1114425"/>
            <a:ext cx="4933950" cy="47593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D93CE2-2361-4462-BC4A-B10DA0DD7A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459788" y="6426200"/>
            <a:ext cx="720725" cy="17938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ts val="16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altLang="en-US"/>
              <a:t>| </a:t>
            </a:r>
            <a:fld id="{60AB0B9D-961D-46B4-AB20-62D9868F1191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067804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>
            <a:extLst>
              <a:ext uri="{FF2B5EF4-FFF2-40B4-BE49-F238E27FC236}">
                <a16:creationId xmlns:a16="http://schemas.microsoft.com/office/drawing/2014/main" id="{3938E555-8C8A-45DE-9682-11FA9699DB8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705475" y="6426200"/>
            <a:ext cx="2197100" cy="204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n-US" altLang="en-US" sz="1000">
                <a:solidFill>
                  <a:srgbClr val="757575"/>
                </a:solidFill>
              </a:rPr>
              <a:t>9 april 2014</a:t>
            </a:r>
          </a:p>
        </p:txBody>
      </p:sp>
      <p:pic>
        <p:nvPicPr>
          <p:cNvPr id="6" name="Afbeelding 6">
            <a:extLst>
              <a:ext uri="{FF2B5EF4-FFF2-40B4-BE49-F238E27FC236}">
                <a16:creationId xmlns:a16="http://schemas.microsoft.com/office/drawing/2014/main" id="{3F67896A-E371-4C80-99E4-DBF4DB3927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0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8000" y="2134800"/>
            <a:ext cx="3313112" cy="3877200"/>
          </a:xfrm>
        </p:spPr>
        <p:txBody>
          <a:bodyPr/>
          <a:lstStyle>
            <a:lvl1pPr>
              <a:defRPr sz="1600" b="0" i="0" baseline="0"/>
            </a:lvl1pPr>
            <a:lvl2pPr>
              <a:defRPr sz="1600" b="0" i="0" baseline="0"/>
            </a:lvl2pPr>
            <a:lvl3pPr>
              <a:defRPr sz="1600" b="0" i="0" baseline="0"/>
            </a:lvl3pPr>
            <a:lvl4pPr>
              <a:defRPr sz="1600" b="0" i="0" baseline="0"/>
            </a:lvl4pPr>
            <a:lvl5pPr>
              <a:defRPr sz="1600" b="0" i="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694400" y="2133600"/>
            <a:ext cx="3312000" cy="3877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25D1506-2AA4-45DC-A96E-C14B815AA6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459788" y="6426200"/>
            <a:ext cx="720725" cy="17938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ts val="16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altLang="en-US"/>
              <a:t>| </a:t>
            </a:r>
            <a:fld id="{9EFBD5D7-8A2E-49E2-8BAD-4814FE85A116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604686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1">
            <a:extLst>
              <a:ext uri="{FF2B5EF4-FFF2-40B4-BE49-F238E27FC236}">
                <a16:creationId xmlns:a16="http://schemas.microsoft.com/office/drawing/2014/main" id="{C2E2E128-9F4F-47A1-9670-65380452515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705475" y="6426200"/>
            <a:ext cx="2197100" cy="204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n-US" altLang="en-US" sz="1000">
                <a:solidFill>
                  <a:srgbClr val="757575"/>
                </a:solidFill>
              </a:rPr>
              <a:t>9 april 2014</a:t>
            </a:r>
          </a:p>
        </p:txBody>
      </p:sp>
      <p:pic>
        <p:nvPicPr>
          <p:cNvPr id="5" name="Afbeelding 6">
            <a:extLst>
              <a:ext uri="{FF2B5EF4-FFF2-40B4-BE49-F238E27FC236}">
                <a16:creationId xmlns:a16="http://schemas.microsoft.com/office/drawing/2014/main" id="{BE0B4D8E-7C94-4664-9A9C-7E4C66F9D9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3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able Placeholder 7"/>
          <p:cNvSpPr>
            <a:spLocks noGrp="1"/>
          </p:cNvSpPr>
          <p:nvPr>
            <p:ph type="tbl" sz="quarter" idx="10"/>
          </p:nvPr>
        </p:nvSpPr>
        <p:spPr>
          <a:xfrm>
            <a:off x="1098550" y="2134800"/>
            <a:ext cx="6948000" cy="3877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D7D3F2-F421-44D3-BC41-18CD957C09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459788" y="6426200"/>
            <a:ext cx="720725" cy="17938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hangingPunct="1">
              <a:lnSpc>
                <a:spcPts val="1600"/>
              </a:lnSpc>
              <a:defRPr sz="1000" baseline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578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5">
            <a:extLst>
              <a:ext uri="{FF2B5EF4-FFF2-40B4-BE49-F238E27FC236}">
                <a16:creationId xmlns:a16="http://schemas.microsoft.com/office/drawing/2014/main" id="{313050A6-105B-4EAB-A400-AC5CD31864C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705475" y="6426200"/>
            <a:ext cx="2197100" cy="204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n-US" altLang="en-US" sz="1000">
                <a:solidFill>
                  <a:srgbClr val="757575"/>
                </a:solidFill>
              </a:rPr>
              <a:t>9 april 2014</a:t>
            </a:r>
          </a:p>
        </p:txBody>
      </p:sp>
      <p:pic>
        <p:nvPicPr>
          <p:cNvPr id="6" name="Afbeelding 6">
            <a:extLst>
              <a:ext uri="{FF2B5EF4-FFF2-40B4-BE49-F238E27FC236}">
                <a16:creationId xmlns:a16="http://schemas.microsoft.com/office/drawing/2014/main" id="{34E95AA2-ED78-40EF-A567-2C7A8A21C1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0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SmartArt Placeholder 3"/>
          <p:cNvSpPr>
            <a:spLocks noGrp="1"/>
          </p:cNvSpPr>
          <p:nvPr>
            <p:ph type="dgm" sz="quarter" idx="10"/>
          </p:nvPr>
        </p:nvSpPr>
        <p:spPr>
          <a:xfrm>
            <a:off x="1098550" y="2134800"/>
            <a:ext cx="6948000" cy="3877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596AB6E-9148-4D67-99D3-94DE695ACE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459788" y="6426200"/>
            <a:ext cx="720725" cy="17938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hangingPunct="1">
              <a:lnSpc>
                <a:spcPts val="1600"/>
              </a:lnSpc>
              <a:defRPr sz="1000" baseline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22004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0">
            <a:extLst>
              <a:ext uri="{FF2B5EF4-FFF2-40B4-BE49-F238E27FC236}">
                <a16:creationId xmlns:a16="http://schemas.microsoft.com/office/drawing/2014/main" id="{C3B66F60-63EA-4084-BA70-63BD193A23A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705475" y="6426200"/>
            <a:ext cx="2197100" cy="204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n-US" altLang="en-US" sz="1000">
                <a:solidFill>
                  <a:srgbClr val="757575"/>
                </a:solidFill>
              </a:rPr>
              <a:t>9 april 2014</a:t>
            </a:r>
          </a:p>
        </p:txBody>
      </p:sp>
      <p:pic>
        <p:nvPicPr>
          <p:cNvPr id="6" name="Afbeelding 6">
            <a:extLst>
              <a:ext uri="{FF2B5EF4-FFF2-40B4-BE49-F238E27FC236}">
                <a16:creationId xmlns:a16="http://schemas.microsoft.com/office/drawing/2014/main" id="{9955AB39-7D16-4050-AE7B-081FA1579C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3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098550" y="2134799"/>
            <a:ext cx="6948000" cy="3852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0824ADC-5DF2-4DF6-B6BA-964E278625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459788" y="6426200"/>
            <a:ext cx="720725" cy="17938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hangingPunct="1">
              <a:lnSpc>
                <a:spcPts val="1600"/>
              </a:lnSpc>
              <a:defRPr sz="1000" baseline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121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>
            <a:extLst>
              <a:ext uri="{FF2B5EF4-FFF2-40B4-BE49-F238E27FC236}">
                <a16:creationId xmlns:a16="http://schemas.microsoft.com/office/drawing/2014/main" id="{6480C408-BBB9-495A-A0CA-448EF5661B4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705475" y="6426200"/>
            <a:ext cx="2197100" cy="204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n-US" altLang="en-US" sz="1000">
                <a:solidFill>
                  <a:srgbClr val="757575"/>
                </a:solidFill>
              </a:rPr>
              <a:t>9 april 2014</a:t>
            </a:r>
          </a:p>
        </p:txBody>
      </p:sp>
      <p:pic>
        <p:nvPicPr>
          <p:cNvPr id="6" name="Afbeelding 6">
            <a:extLst>
              <a:ext uri="{FF2B5EF4-FFF2-40B4-BE49-F238E27FC236}">
                <a16:creationId xmlns:a16="http://schemas.microsoft.com/office/drawing/2014/main" id="{AD7F36DE-A668-4941-BC2D-2D678743DC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2650" y="2134800"/>
            <a:ext cx="3314700" cy="3877200"/>
          </a:xfrm>
        </p:spPr>
        <p:txBody>
          <a:bodyPr/>
          <a:lstStyle>
            <a:lvl1pPr>
              <a:defRPr sz="1600" b="0" i="0" baseline="0"/>
            </a:lvl1pPr>
            <a:lvl2pPr>
              <a:defRPr sz="1600" b="0" i="0" baseline="0"/>
            </a:lvl2pPr>
            <a:lvl3pPr>
              <a:defRPr sz="1600" b="0" i="0" baseline="0"/>
            </a:lvl3pPr>
            <a:lvl4pPr>
              <a:defRPr sz="1600" b="0" i="0" baseline="0"/>
            </a:lvl4pPr>
            <a:lvl5pPr>
              <a:defRPr sz="1600" b="0" i="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98000" y="2134800"/>
            <a:ext cx="3312000" cy="3877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5E41752-DB30-47D9-9544-E5AD3E98F2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459788" y="6426200"/>
            <a:ext cx="720725" cy="17938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hangingPunct="1">
              <a:lnSpc>
                <a:spcPts val="1600"/>
              </a:lnSpc>
              <a:defRPr sz="1000" baseline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863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5">
            <a:extLst>
              <a:ext uri="{FF2B5EF4-FFF2-40B4-BE49-F238E27FC236}">
                <a16:creationId xmlns:a16="http://schemas.microsoft.com/office/drawing/2014/main" id="{E7C12A40-C39E-4E16-BE8B-598CD5BF7C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32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512" y="2132856"/>
            <a:ext cx="6948000" cy="3877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5383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5">
            <a:extLst>
              <a:ext uri="{FF2B5EF4-FFF2-40B4-BE49-F238E27FC236}">
                <a16:creationId xmlns:a16="http://schemas.microsoft.com/office/drawing/2014/main" id="{7B63DD03-3BAA-455A-930B-331615F34D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0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000" y="5085184"/>
            <a:ext cx="6948000" cy="360040"/>
          </a:xfrm>
        </p:spPr>
        <p:txBody>
          <a:bodyPr/>
          <a:lstStyle>
            <a:lvl1pPr algn="l">
              <a:defRPr sz="2600" b="1" cap="all" baseline="0">
                <a:latin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8000" y="918000"/>
            <a:ext cx="5112000" cy="3877200"/>
          </a:xfrm>
        </p:spPr>
        <p:txBody>
          <a:bodyPr anchor="b"/>
          <a:lstStyle>
            <a:lvl1pPr marL="0" indent="0">
              <a:buNone/>
              <a:defRPr sz="1600" baseline="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C70EA78-54D6-45B6-9555-41971DF0B8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459788" y="6426200"/>
            <a:ext cx="720725" cy="17938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hangingPunct="1">
              <a:lnSpc>
                <a:spcPts val="1600"/>
              </a:lnSpc>
              <a:defRPr sz="1000" baseline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nl-NL"/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1804526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5">
            <a:extLst>
              <a:ext uri="{FF2B5EF4-FFF2-40B4-BE49-F238E27FC236}">
                <a16:creationId xmlns:a16="http://schemas.microsoft.com/office/drawing/2014/main" id="{D303344B-2D8E-4175-B3AE-AEE2A95B6E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8000" y="2134800"/>
            <a:ext cx="3313112" cy="3877200"/>
          </a:xfrm>
        </p:spPr>
        <p:txBody>
          <a:bodyPr/>
          <a:lstStyle>
            <a:lvl1pPr>
              <a:defRPr sz="1600" b="0" i="0" baseline="0"/>
            </a:lvl1pPr>
            <a:lvl2pPr>
              <a:defRPr sz="1600" b="0" i="0" baseline="0"/>
            </a:lvl2pPr>
            <a:lvl3pPr>
              <a:defRPr sz="1600" b="0" i="0" baseline="0"/>
            </a:lvl3pPr>
            <a:lvl4pPr>
              <a:defRPr sz="1600" b="0" i="0" baseline="0"/>
            </a:lvl4pPr>
            <a:lvl5pPr>
              <a:defRPr sz="1600" b="0" i="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2650" y="2134800"/>
            <a:ext cx="3314700" cy="3877200"/>
          </a:xfrm>
        </p:spPr>
        <p:txBody>
          <a:bodyPr/>
          <a:lstStyle>
            <a:lvl1pPr>
              <a:defRPr sz="1600" b="0" i="0" baseline="0"/>
            </a:lvl1pPr>
            <a:lvl2pPr>
              <a:defRPr sz="1600" b="0" i="0" baseline="0"/>
            </a:lvl2pPr>
            <a:lvl3pPr>
              <a:defRPr sz="1600" b="0" i="0" baseline="0"/>
            </a:lvl3pPr>
            <a:lvl4pPr>
              <a:defRPr sz="1600" b="0" i="0" baseline="0"/>
            </a:lvl4pPr>
            <a:lvl5pPr>
              <a:defRPr sz="1600" b="0" i="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BAE82A-4F54-4D71-BA1B-3F5E32B339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459788" y="6426200"/>
            <a:ext cx="720725" cy="17938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hangingPunct="1">
              <a:lnSpc>
                <a:spcPts val="1600"/>
              </a:lnSpc>
              <a:defRPr sz="1000" baseline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0520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5">
            <a:extLst>
              <a:ext uri="{FF2B5EF4-FFF2-40B4-BE49-F238E27FC236}">
                <a16:creationId xmlns:a16="http://schemas.microsoft.com/office/drawing/2014/main" id="{6A1159E2-D207-4EB9-8905-9DA42854E4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0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000" y="918000"/>
            <a:ext cx="5112000" cy="3564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8000" y="1535113"/>
            <a:ext cx="3247200" cy="639762"/>
          </a:xfrm>
        </p:spPr>
        <p:txBody>
          <a:bodyPr/>
          <a:lstStyle>
            <a:lvl1pPr marL="0" indent="0">
              <a:buNone/>
              <a:defRPr sz="16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8000" y="2174875"/>
            <a:ext cx="3312000" cy="3951288"/>
          </a:xfrm>
        </p:spPr>
        <p:txBody>
          <a:bodyPr/>
          <a:lstStyle>
            <a:lvl1pPr>
              <a:defRPr sz="1600" b="0" i="0" baseline="0"/>
            </a:lvl1pPr>
            <a:lvl2pPr>
              <a:defRPr sz="1600" b="0" i="0" baseline="0"/>
            </a:lvl2pPr>
            <a:lvl3pPr>
              <a:defRPr sz="1600" b="0" i="0" baseline="0"/>
            </a:lvl3pPr>
            <a:lvl4pPr>
              <a:defRPr sz="1600" b="0" i="0" baseline="0"/>
            </a:lvl4pPr>
            <a:lvl5pPr>
              <a:defRPr sz="1600" b="0" i="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7200" y="1535113"/>
            <a:ext cx="3315600" cy="639762"/>
          </a:xfrm>
        </p:spPr>
        <p:txBody>
          <a:bodyPr/>
          <a:lstStyle>
            <a:lvl1pPr marL="0" indent="0">
              <a:buNone/>
              <a:defRPr sz="16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7200" y="2174875"/>
            <a:ext cx="3315600" cy="3951288"/>
          </a:xfrm>
        </p:spPr>
        <p:txBody>
          <a:bodyPr/>
          <a:lstStyle>
            <a:lvl1pPr>
              <a:defRPr sz="16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401D3CA-EFD2-4D02-B1E5-9D515D4DB1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459788" y="6426200"/>
            <a:ext cx="720725" cy="17938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hangingPunct="1">
              <a:lnSpc>
                <a:spcPts val="1600"/>
              </a:lnSpc>
              <a:defRPr sz="1000" baseline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nl-NL"/>
              <a:t>| </a:t>
            </a:r>
          </a:p>
        </p:txBody>
      </p:sp>
    </p:spTree>
    <p:extLst>
      <p:ext uri="{BB962C8B-B14F-4D97-AF65-F5344CB8AC3E}">
        <p14:creationId xmlns:p14="http://schemas.microsoft.com/office/powerpoint/2010/main" val="565944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5">
            <a:extLst>
              <a:ext uri="{FF2B5EF4-FFF2-40B4-BE49-F238E27FC236}">
                <a16:creationId xmlns:a16="http://schemas.microsoft.com/office/drawing/2014/main" id="{95F507BB-C3A8-4330-B37F-8725777F4C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2488968-4702-41AF-90E1-D72C94BA18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459788" y="6426200"/>
            <a:ext cx="720725" cy="17938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hangingPunct="1">
              <a:lnSpc>
                <a:spcPts val="1600"/>
              </a:lnSpc>
              <a:defRPr sz="1000" baseline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nl-NL"/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2751709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5">
            <a:extLst>
              <a:ext uri="{FF2B5EF4-FFF2-40B4-BE49-F238E27FC236}">
                <a16:creationId xmlns:a16="http://schemas.microsoft.com/office/drawing/2014/main" id="{4E23BFC6-9742-469A-9312-FDE1B46519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2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F3295D6-4AC6-40B8-94CF-22F4A47E1D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459788" y="6426200"/>
            <a:ext cx="720725" cy="17938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ts val="16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altLang="en-US"/>
              <a:t>| </a:t>
            </a:r>
            <a:fld id="{080DD308-81FF-4216-9CD3-2CAACEA8C23D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052710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>
            <a:extLst>
              <a:ext uri="{FF2B5EF4-FFF2-40B4-BE49-F238E27FC236}">
                <a16:creationId xmlns:a16="http://schemas.microsoft.com/office/drawing/2014/main" id="{AE615E25-7A92-4F25-A148-B2EC831EF8C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705475" y="6426200"/>
            <a:ext cx="2197100" cy="204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n-US" altLang="en-US" sz="1000">
                <a:solidFill>
                  <a:srgbClr val="757575"/>
                </a:solidFill>
              </a:rPr>
              <a:t>9 april 2014</a:t>
            </a:r>
          </a:p>
        </p:txBody>
      </p:sp>
      <p:pic>
        <p:nvPicPr>
          <p:cNvPr id="6" name="Afbeelding 6">
            <a:extLst>
              <a:ext uri="{FF2B5EF4-FFF2-40B4-BE49-F238E27FC236}">
                <a16:creationId xmlns:a16="http://schemas.microsoft.com/office/drawing/2014/main" id="{F450F331-8022-410C-9B50-0C0B04D6C6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0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000" y="5040000"/>
            <a:ext cx="6912000" cy="3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98000" y="918000"/>
            <a:ext cx="5112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8000" y="5445224"/>
            <a:ext cx="69120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413B820-0757-4542-BD45-7AA1271137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459788" y="6426200"/>
            <a:ext cx="720725" cy="17938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ts val="16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altLang="en-US"/>
              <a:t>| </a:t>
            </a:r>
            <a:fld id="{12DE2836-383F-4305-B679-1C6EB062A157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64010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id="{A524FC9E-E2A1-4473-B493-E25BA504D99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705475" y="6426200"/>
            <a:ext cx="2197100" cy="204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n-US" altLang="en-US" sz="1000">
                <a:solidFill>
                  <a:srgbClr val="757575"/>
                </a:solidFill>
              </a:rPr>
              <a:t>9 april 2014</a:t>
            </a:r>
          </a:p>
        </p:txBody>
      </p:sp>
      <p:pic>
        <p:nvPicPr>
          <p:cNvPr id="5" name="Afbeelding 6">
            <a:extLst>
              <a:ext uri="{FF2B5EF4-FFF2-40B4-BE49-F238E27FC236}">
                <a16:creationId xmlns:a16="http://schemas.microsoft.com/office/drawing/2014/main" id="{B4BE4FF8-93A6-4400-97E0-19D810DCD7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DE343-F9C1-4A9A-A601-905AB42289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459788" y="6426200"/>
            <a:ext cx="720725" cy="17938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ts val="16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altLang="en-US"/>
              <a:t>| </a:t>
            </a:r>
            <a:fld id="{8CC2D3FE-5065-4542-8AAD-AECA54C5DCC8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125156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8718C4B-2A1C-4A31-94AE-F122868F39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98550" y="917575"/>
            <a:ext cx="51117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4EEA340-1DCA-477A-9A34-95A51B85CE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98550" y="2124075"/>
            <a:ext cx="6946900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Fith leve</a:t>
            </a:r>
          </a:p>
        </p:txBody>
      </p:sp>
      <p:sp>
        <p:nvSpPr>
          <p:cNvPr id="1028" name="Text Box 9">
            <a:extLst>
              <a:ext uri="{FF2B5EF4-FFF2-40B4-BE49-F238E27FC236}">
                <a16:creationId xmlns:a16="http://schemas.microsoft.com/office/drawing/2014/main" id="{A0841E8C-CF74-4DDB-83FF-AEF6BF0DE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7138" y="365125"/>
            <a:ext cx="6405562" cy="28733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nl-NL" altLang="en-US" sz="800" b="1">
              <a:solidFill>
                <a:srgbClr val="C0C0C0"/>
              </a:solidFill>
            </a:endParaRPr>
          </a:p>
        </p:txBody>
      </p:sp>
      <p:sp>
        <p:nvSpPr>
          <p:cNvPr id="1029" name="Text Box 14">
            <a:extLst>
              <a:ext uri="{FF2B5EF4-FFF2-40B4-BE49-F238E27FC236}">
                <a16:creationId xmlns:a16="http://schemas.microsoft.com/office/drawing/2014/main" id="{B26C7D31-1592-4DE1-8E7F-3D3612D78B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463" y="6467475"/>
            <a:ext cx="4857750" cy="252413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nl-NL" altLang="en-US" sz="800" b="1">
              <a:solidFill>
                <a:srgbClr val="C0C0C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61" r:id="rId1"/>
    <p:sldLayoutId id="2147484762" r:id="rId2"/>
    <p:sldLayoutId id="2147484763" r:id="rId3"/>
    <p:sldLayoutId id="2147484764" r:id="rId4"/>
    <p:sldLayoutId id="2147484765" r:id="rId5"/>
    <p:sldLayoutId id="2147484766" r:id="rId6"/>
    <p:sldLayoutId id="2147484767" r:id="rId7"/>
    <p:sldLayoutId id="2147484768" r:id="rId8"/>
    <p:sldLayoutId id="2147484769" r:id="rId9"/>
    <p:sldLayoutId id="2147484770" r:id="rId10"/>
    <p:sldLayoutId id="2147484771" r:id="rId11"/>
    <p:sldLayoutId id="2147484772" r:id="rId12"/>
    <p:sldLayoutId id="2147484773" r:id="rId13"/>
    <p:sldLayoutId id="2147484774" r:id="rId14"/>
    <p:sldLayoutId id="2147484775" r:id="rId15"/>
  </p:sldLayoutIdLst>
  <p:hf sldNum="0" hdr="0" ftr="0" dt="0"/>
  <p:txStyles>
    <p:titleStyle>
      <a:lvl1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600" b="1">
          <a:solidFill>
            <a:schemeClr val="accent1"/>
          </a:solidFill>
          <a:latin typeface="Verdana" pitchFamily="34" charset="0"/>
          <a:ea typeface="+mj-ea"/>
          <a:cs typeface="+mj-cs"/>
        </a:defRPr>
      </a:lvl1pPr>
      <a:lvl2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600" b="1">
          <a:solidFill>
            <a:schemeClr val="accent1"/>
          </a:solidFill>
          <a:latin typeface="Verdana" pitchFamily="34" charset="0"/>
        </a:defRPr>
      </a:lvl2pPr>
      <a:lvl3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600" b="1">
          <a:solidFill>
            <a:schemeClr val="accent1"/>
          </a:solidFill>
          <a:latin typeface="Verdana" pitchFamily="34" charset="0"/>
        </a:defRPr>
      </a:lvl3pPr>
      <a:lvl4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600" b="1">
          <a:solidFill>
            <a:schemeClr val="accent1"/>
          </a:solidFill>
          <a:latin typeface="Verdana" pitchFamily="34" charset="0"/>
        </a:defRPr>
      </a:lvl4pPr>
      <a:lvl5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600" b="1">
          <a:solidFill>
            <a:schemeClr val="accent1"/>
          </a:solidFill>
          <a:latin typeface="Verdana" pitchFamily="34" charset="0"/>
        </a:defRPr>
      </a:lvl5pPr>
      <a:lvl6pPr marL="457200" algn="l" rtl="0" fontAlgn="base">
        <a:spcBef>
          <a:spcPct val="5000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5000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5000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5000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</a:defRPr>
      </a:lvl9pPr>
    </p:titleStyle>
    <p:bodyStyle>
      <a:lvl1pPr marL="179388" indent="-1793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•"/>
        <a:defRPr sz="160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358775" indent="-1793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Char char="–"/>
        <a:defRPr sz="1600">
          <a:solidFill>
            <a:schemeClr val="tx1"/>
          </a:solidFill>
          <a:latin typeface="Verdana" pitchFamily="34" charset="0"/>
        </a:defRPr>
      </a:lvl2pPr>
      <a:lvl3pPr marL="539750" indent="-1793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Char char="–"/>
        <a:defRPr sz="1600">
          <a:solidFill>
            <a:schemeClr val="tx1"/>
          </a:solidFill>
          <a:latin typeface="Verdana" pitchFamily="34" charset="0"/>
        </a:defRPr>
      </a:lvl3pPr>
      <a:lvl4pPr marL="719138" indent="-1793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Char char="–"/>
        <a:defRPr sz="1600">
          <a:solidFill>
            <a:schemeClr val="tx1"/>
          </a:solidFill>
          <a:latin typeface="Verdana" pitchFamily="34" charset="0"/>
        </a:defRPr>
      </a:lvl4pPr>
      <a:lvl5pPr marL="898525" indent="-1793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–"/>
        <a:defRPr sz="1600">
          <a:solidFill>
            <a:schemeClr val="tx1"/>
          </a:solidFill>
          <a:latin typeface="Verdan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9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431A949-EB51-4919-B197-C892F227A2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5675" y="2713038"/>
            <a:ext cx="7577138" cy="355600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 smtClean="0"/>
              <a:t>De rol van kinderen bij </a:t>
            </a:r>
            <a:r>
              <a:rPr lang="nl-NL" dirty="0" err="1" smtClean="0"/>
              <a:t>eergerelateerd</a:t>
            </a:r>
            <a:r>
              <a:rPr lang="nl-NL" dirty="0" smtClean="0"/>
              <a:t> geweld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E9CC61FE-44CF-4C05-982B-CB729140CC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3554910"/>
            <a:ext cx="6946900" cy="234129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nl-NL" sz="1500" b="0" dirty="0">
                <a:latin typeface="+mn-lt"/>
              </a:rPr>
              <a:t>Janine </a:t>
            </a:r>
            <a:r>
              <a:rPr lang="nl-NL" sz="1500" b="0" dirty="0" smtClean="0">
                <a:latin typeface="+mn-lt"/>
              </a:rPr>
              <a:t>Janssen</a:t>
            </a:r>
          </a:p>
          <a:p>
            <a:pPr eaLnBrk="1" hangingPunct="1">
              <a:spcBef>
                <a:spcPts val="0"/>
              </a:spcBef>
              <a:defRPr/>
            </a:pPr>
            <a:endParaRPr lang="nl-NL" sz="1500" b="0" dirty="0">
              <a:latin typeface="+mn-lt"/>
            </a:endParaRPr>
          </a:p>
          <a:p>
            <a:pPr eaLnBrk="1" hangingPunct="1">
              <a:spcBef>
                <a:spcPts val="0"/>
              </a:spcBef>
              <a:defRPr/>
            </a:pPr>
            <a:endParaRPr lang="nl-NL" sz="1500" b="0" dirty="0" smtClean="0">
              <a:latin typeface="+mn-lt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nl-NL" sz="1500" b="0" dirty="0" smtClean="0">
                <a:latin typeface="+mn-lt"/>
              </a:rPr>
              <a:t>28 november 2022 – Symposium over Culturele Aspecten van Kindermishandeling</a:t>
            </a:r>
            <a:endParaRPr lang="nl-NL" sz="1500" b="0" dirty="0">
              <a:latin typeface="+mn-lt"/>
            </a:endParaRPr>
          </a:p>
          <a:p>
            <a:pPr eaLnBrk="1" hangingPunct="1">
              <a:spcBef>
                <a:spcPts val="0"/>
              </a:spcBef>
              <a:defRPr/>
            </a:pPr>
            <a:endParaRPr lang="nl-NL" sz="1500" b="0" dirty="0">
              <a:latin typeface="+mn-lt"/>
            </a:endParaRPr>
          </a:p>
          <a:p>
            <a:pPr eaLnBrk="1" hangingPunct="1">
              <a:spcBef>
                <a:spcPts val="0"/>
              </a:spcBef>
              <a:defRPr/>
            </a:pPr>
            <a:endParaRPr lang="nl-NL" sz="1500" b="0" dirty="0">
              <a:latin typeface="+mn-lt"/>
            </a:endParaRPr>
          </a:p>
          <a:p>
            <a:pPr eaLnBrk="1" hangingPunct="1">
              <a:spcBef>
                <a:spcPts val="0"/>
              </a:spcBef>
              <a:defRPr/>
            </a:pPr>
            <a:endParaRPr lang="nl-NL" sz="1500" b="0" dirty="0">
              <a:latin typeface="+mn-lt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CFBCF725-86B9-47A4-BFE3-513701EAC01C}"/>
              </a:ext>
            </a:extLst>
          </p:cNvPr>
          <p:cNvSpPr txBox="1"/>
          <p:nvPr/>
        </p:nvSpPr>
        <p:spPr>
          <a:xfrm>
            <a:off x="971550" y="5949950"/>
            <a:ext cx="26844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Avans Expertisecentrum</a:t>
            </a:r>
          </a:p>
          <a:p>
            <a:pPr>
              <a:defRPr/>
            </a:pPr>
            <a:r>
              <a:rPr lang="nl-NL" dirty="0"/>
              <a:t>Veiligheid</a:t>
            </a:r>
          </a:p>
        </p:txBody>
      </p:sp>
      <p:sp>
        <p:nvSpPr>
          <p:cNvPr id="19461" name="Rectangle 7">
            <a:extLst>
              <a:ext uri="{FF2B5EF4-FFF2-40B4-BE49-F238E27FC236}">
                <a16:creationId xmlns:a16="http://schemas.microsoft.com/office/drawing/2014/main" id="{E319EBBB-5E88-47CD-9135-64A3716DE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0963" y="422275"/>
            <a:ext cx="76200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nl-NL" altLang="nl-NL"/>
          </a:p>
        </p:txBody>
      </p:sp>
      <p:graphicFrame>
        <p:nvGraphicFramePr>
          <p:cNvPr id="19462" name="Object 9">
            <a:extLst>
              <a:ext uri="{FF2B5EF4-FFF2-40B4-BE49-F238E27FC236}">
                <a16:creationId xmlns:a16="http://schemas.microsoft.com/office/drawing/2014/main" id="{2CFCDE90-5978-4DFA-970E-9ED1C43E972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80063" y="498475"/>
          <a:ext cx="735012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4" imgW="5489101" imgH="6858000" progId="Unknown">
                  <p:embed/>
                </p:oleObj>
              </mc:Choice>
              <mc:Fallback>
                <p:oleObj r:id="rId4" imgW="5489101" imgH="6858000" progId="Unknown">
                  <p:embed/>
                  <p:pic>
                    <p:nvPicPr>
                      <p:cNvPr id="19462" name="Object 9">
                        <a:extLst>
                          <a:ext uri="{FF2B5EF4-FFF2-40B4-BE49-F238E27FC236}">
                            <a16:creationId xmlns:a16="http://schemas.microsoft.com/office/drawing/2014/main" id="{2CFCDE90-5978-4DFA-970E-9ED1C43E972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498475"/>
                        <a:ext cx="735012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Afbeelding 8">
            <a:extLst>
              <a:ext uri="{FF2B5EF4-FFF2-40B4-BE49-F238E27FC236}">
                <a16:creationId xmlns:a16="http://schemas.microsoft.com/office/drawing/2014/main" id="{40CC1AB7-FF20-42FA-A666-6AFA919106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5480" y="599576"/>
            <a:ext cx="1758929" cy="71061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2040" y="4772025"/>
            <a:ext cx="2590800" cy="17621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7">
            <a:extLst>
              <a:ext uri="{FF2B5EF4-FFF2-40B4-BE49-F238E27FC236}">
                <a16:creationId xmlns:a16="http://schemas.microsoft.com/office/drawing/2014/main" id="{9180A624-8B42-4B71-8EC1-70A71A6E50EE}"/>
              </a:ext>
            </a:extLst>
          </p:cNvPr>
          <p:cNvSpPr txBox="1">
            <a:spLocks/>
          </p:cNvSpPr>
          <p:nvPr/>
        </p:nvSpPr>
        <p:spPr bwMode="auto">
          <a:xfrm>
            <a:off x="1098550" y="1920875"/>
            <a:ext cx="6642100" cy="355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/>
          <a:lstStyle>
            <a:lvl1pPr algn="l" rtl="0" fontAlgn="base">
              <a:lnSpc>
                <a:spcPts val="2600"/>
              </a:lnSpc>
              <a:spcBef>
                <a:spcPts val="0"/>
              </a:spcBef>
              <a:spcAft>
                <a:spcPct val="0"/>
              </a:spcAft>
              <a:defRPr sz="2600" b="1" cap="all" baseline="0">
                <a:solidFill>
                  <a:schemeClr val="accent1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2pPr>
            <a:lvl3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3pPr>
            <a:lvl4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4pPr>
            <a:lvl5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nl-NL" kern="0" dirty="0"/>
              <a:t>Verder lezen</a:t>
            </a:r>
          </a:p>
          <a:p>
            <a:pPr eaLnBrk="1" hangingPunct="1">
              <a:defRPr/>
            </a:pPr>
            <a:endParaRPr lang="nl-NL" kern="0" dirty="0"/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139616C8-0593-4593-8EEE-00BC597C32C0}"/>
              </a:ext>
            </a:extLst>
          </p:cNvPr>
          <p:cNvSpPr txBox="1">
            <a:spLocks/>
          </p:cNvSpPr>
          <p:nvPr/>
        </p:nvSpPr>
        <p:spPr bwMode="auto">
          <a:xfrm>
            <a:off x="1187450" y="2432050"/>
            <a:ext cx="3671888" cy="3876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/>
          <a:lstStyle>
            <a:lvl1pPr marL="0" indent="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sz="1600" b="1" i="0" baseline="0">
                <a:solidFill>
                  <a:schemeClr val="tx1"/>
                </a:solidFill>
                <a:latin typeface="Vardana"/>
                <a:ea typeface="+mn-ea"/>
                <a:cs typeface="+mn-cs"/>
              </a:defRPr>
            </a:lvl1pPr>
            <a:lvl2pPr marL="36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2pPr>
            <a:lvl3pPr marL="54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3pPr>
            <a:lvl4pPr marL="72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4pPr>
            <a:lvl5pPr marL="900000" indent="-180000" algn="l" rtl="0" fontAlgn="base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nl-NL" sz="1800" b="0" kern="0" dirty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nl-NL" sz="1800" b="0" kern="0" dirty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nl-NL" sz="1800" b="0" kern="0" dirty="0">
              <a:latin typeface="+mj-lt"/>
            </a:endParaRPr>
          </a:p>
          <a:p>
            <a:pPr lvl="1" indent="0" eaLnBrk="1" hangingPunct="1">
              <a:lnSpc>
                <a:spcPct val="150000"/>
              </a:lnSpc>
              <a:buFontTx/>
              <a:buNone/>
              <a:defRPr/>
            </a:pPr>
            <a:endParaRPr lang="nl-NL" sz="1800" kern="0" dirty="0">
              <a:latin typeface="+mj-lt"/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nl-NL" sz="1800" b="0" kern="0" dirty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nl-NL" sz="1800" b="0" kern="0" dirty="0">
              <a:latin typeface="+mj-lt"/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nl-NL" sz="1800" b="0" kern="0" dirty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nl-NL" sz="1800" b="0" kern="0" dirty="0">
              <a:latin typeface="+mj-lt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788C9BB-4FFA-4670-8948-C8C9479F9672}"/>
              </a:ext>
            </a:extLst>
          </p:cNvPr>
          <p:cNvSpPr txBox="1"/>
          <p:nvPr/>
        </p:nvSpPr>
        <p:spPr>
          <a:xfrm>
            <a:off x="971550" y="5949950"/>
            <a:ext cx="26844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Avans Expertisecentrum</a:t>
            </a:r>
          </a:p>
          <a:p>
            <a:pPr>
              <a:defRPr/>
            </a:pPr>
            <a:r>
              <a:rPr lang="nl-NL" dirty="0"/>
              <a:t>Veiligheid</a:t>
            </a:r>
          </a:p>
        </p:txBody>
      </p:sp>
      <p:graphicFrame>
        <p:nvGraphicFramePr>
          <p:cNvPr id="41989" name="Object 9"/>
          <p:cNvGraphicFramePr>
            <a:graphicFrameLocks noChangeAspect="1"/>
          </p:cNvGraphicFramePr>
          <p:nvPr/>
        </p:nvGraphicFramePr>
        <p:xfrm>
          <a:off x="5580063" y="498475"/>
          <a:ext cx="735012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r:id="rId4" imgW="5489101" imgH="6858000" progId="Unknown">
                  <p:embed/>
                </p:oleObj>
              </mc:Choice>
              <mc:Fallback>
                <p:oleObj r:id="rId4" imgW="5489101" imgH="6858000" progId="Unknown">
                  <p:embed/>
                  <p:pic>
                    <p:nvPicPr>
                      <p:cNvPr id="4198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498475"/>
                        <a:ext cx="735012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990" name="Afbeelding 2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013" y="631825"/>
            <a:ext cx="1630362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2" descr="Image result for focus op e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2325688"/>
            <a:ext cx="2362200" cy="334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576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7">
            <a:extLst>
              <a:ext uri="{FF2B5EF4-FFF2-40B4-BE49-F238E27FC236}">
                <a16:creationId xmlns:a16="http://schemas.microsoft.com/office/drawing/2014/main" id="{167D7AF7-780D-43F3-94D2-05BE5D0634FA}"/>
              </a:ext>
            </a:extLst>
          </p:cNvPr>
          <p:cNvSpPr txBox="1">
            <a:spLocks/>
          </p:cNvSpPr>
          <p:nvPr/>
        </p:nvSpPr>
        <p:spPr bwMode="auto">
          <a:xfrm>
            <a:off x="1098550" y="1704975"/>
            <a:ext cx="5111750" cy="355600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>
            <a:lvl1pPr algn="l" rtl="0" fontAlgn="base">
              <a:lnSpc>
                <a:spcPts val="2600"/>
              </a:lnSpc>
              <a:spcBef>
                <a:spcPts val="0"/>
              </a:spcBef>
              <a:spcAft>
                <a:spcPct val="0"/>
              </a:spcAft>
              <a:defRPr sz="2600" b="1" cap="all" baseline="0">
                <a:solidFill>
                  <a:schemeClr val="accent1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2pPr>
            <a:lvl3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3pPr>
            <a:lvl4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4pPr>
            <a:lvl5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nl-NL" kern="0" dirty="0"/>
              <a:t>Opzet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7BCCE0B5-C02E-481C-9009-B81083A9FAEC}"/>
              </a:ext>
            </a:extLst>
          </p:cNvPr>
          <p:cNvSpPr txBox="1">
            <a:spLocks/>
          </p:cNvSpPr>
          <p:nvPr/>
        </p:nvSpPr>
        <p:spPr bwMode="auto">
          <a:xfrm>
            <a:off x="1203325" y="2205038"/>
            <a:ext cx="6946900" cy="3876675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>
            <a:lvl1pPr marL="0" indent="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sz="1600" b="1" i="0" baseline="0">
                <a:solidFill>
                  <a:schemeClr val="tx1"/>
                </a:solidFill>
                <a:latin typeface="Vardana"/>
                <a:ea typeface="+mn-ea"/>
                <a:cs typeface="+mn-cs"/>
              </a:defRPr>
            </a:lvl1pPr>
            <a:lvl2pPr marL="36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2pPr>
            <a:lvl3pPr marL="54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3pPr>
            <a:lvl4pPr marL="72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4pPr>
            <a:lvl5pPr marL="900000" indent="-180000" algn="l" rtl="0" fontAlgn="base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800" b="0" kern="0" dirty="0">
                <a:latin typeface="+mj-lt"/>
              </a:rPr>
              <a:t>Wie ben ik</a:t>
            </a:r>
            <a:r>
              <a:rPr lang="nl-NL" sz="1800" b="0" kern="0" dirty="0" smtClean="0">
                <a:latin typeface="+mj-lt"/>
              </a:rPr>
              <a:t>?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800" b="0" kern="0" dirty="0" smtClean="0">
                <a:latin typeface="+mj-lt"/>
              </a:rPr>
              <a:t>De functie van geweld uit naam van de familie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800" b="0" kern="0" dirty="0" smtClean="0">
                <a:latin typeface="+mj-lt"/>
              </a:rPr>
              <a:t>Wat ziet de politie?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800" b="0" kern="0" dirty="0" err="1" smtClean="0">
                <a:latin typeface="+mj-lt"/>
              </a:rPr>
              <a:t>Eergerelateerd</a:t>
            </a:r>
            <a:r>
              <a:rPr lang="nl-NL" sz="1800" b="0" kern="0" dirty="0" smtClean="0">
                <a:latin typeface="+mj-lt"/>
              </a:rPr>
              <a:t> geweld in de levensloop</a:t>
            </a:r>
            <a:r>
              <a:rPr lang="nl-NL" sz="1800" b="0" kern="0" dirty="0" smtClean="0">
                <a:latin typeface="+mj-lt"/>
              </a:rPr>
              <a:t> en de rol van kinderen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800" b="0" kern="0" dirty="0" smtClean="0">
                <a:latin typeface="+mj-lt"/>
              </a:rPr>
              <a:t>Aandachtspunt voor de professional: de groep en de </a:t>
            </a:r>
            <a:r>
              <a:rPr lang="nl-NL" sz="1800" b="0" kern="0" dirty="0" err="1" smtClean="0">
                <a:latin typeface="+mj-lt"/>
              </a:rPr>
              <a:t>extended</a:t>
            </a:r>
            <a:r>
              <a:rPr lang="nl-NL" sz="1800" b="0" kern="0" dirty="0" smtClean="0">
                <a:latin typeface="+mj-lt"/>
              </a:rPr>
              <a:t> family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800" b="0" kern="0" dirty="0" smtClean="0">
                <a:latin typeface="+mj-lt"/>
              </a:rPr>
              <a:t>Aandachtspunt voor de professional: wanneer ben je eigenlijk een kind?</a:t>
            </a:r>
            <a:endParaRPr lang="nl-NL" sz="1800" b="0" kern="0" dirty="0" smtClean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nl-NL" sz="1800" b="0" kern="0" dirty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nl-NL" sz="1800" b="0" kern="0" dirty="0" smtClean="0">
              <a:latin typeface="+mj-lt"/>
            </a:endParaRPr>
          </a:p>
          <a:p>
            <a:pPr lvl="1" indent="0" eaLnBrk="1" hangingPunct="1">
              <a:lnSpc>
                <a:spcPct val="150000"/>
              </a:lnSpc>
              <a:buFontTx/>
              <a:buNone/>
              <a:defRPr/>
            </a:pPr>
            <a:endParaRPr lang="nl-NL" sz="1800" kern="0" dirty="0">
              <a:latin typeface="+mj-lt"/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nl-NL" sz="1800" b="0" kern="0" dirty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nl-NL" sz="1800" b="0" kern="0" dirty="0">
              <a:latin typeface="+mj-lt"/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nl-NL" sz="1800" b="0" kern="0" dirty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nl-NL" sz="1800" b="0" kern="0" dirty="0">
              <a:latin typeface="+mj-lt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710E1B3-A7BF-43CF-8768-7A27BE266D74}"/>
              </a:ext>
            </a:extLst>
          </p:cNvPr>
          <p:cNvSpPr txBox="1"/>
          <p:nvPr/>
        </p:nvSpPr>
        <p:spPr>
          <a:xfrm>
            <a:off x="971550" y="5949950"/>
            <a:ext cx="26844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Avans Expertisecentrum</a:t>
            </a:r>
          </a:p>
          <a:p>
            <a:pPr>
              <a:defRPr/>
            </a:pPr>
            <a:r>
              <a:rPr lang="nl-NL" dirty="0"/>
              <a:t>Veiligheid</a:t>
            </a:r>
          </a:p>
        </p:txBody>
      </p:sp>
      <p:graphicFrame>
        <p:nvGraphicFramePr>
          <p:cNvPr id="21509" name="Object 9">
            <a:extLst>
              <a:ext uri="{FF2B5EF4-FFF2-40B4-BE49-F238E27FC236}">
                <a16:creationId xmlns:a16="http://schemas.microsoft.com/office/drawing/2014/main" id="{4FBF8BE6-3B79-4ABB-9F42-D63696DC514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80063" y="498475"/>
          <a:ext cx="735012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r:id="rId4" imgW="5489101" imgH="6858000" progId="Unknown">
                  <p:embed/>
                </p:oleObj>
              </mc:Choice>
              <mc:Fallback>
                <p:oleObj r:id="rId4" imgW="5489101" imgH="6858000" progId="Unknown">
                  <p:embed/>
                  <p:pic>
                    <p:nvPicPr>
                      <p:cNvPr id="21509" name="Object 9">
                        <a:extLst>
                          <a:ext uri="{FF2B5EF4-FFF2-40B4-BE49-F238E27FC236}">
                            <a16:creationId xmlns:a16="http://schemas.microsoft.com/office/drawing/2014/main" id="{4FBF8BE6-3B79-4ABB-9F42-D63696DC514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498475"/>
                        <a:ext cx="735012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Afbeelding 6">
            <a:extLst>
              <a:ext uri="{FF2B5EF4-FFF2-40B4-BE49-F238E27FC236}">
                <a16:creationId xmlns:a16="http://schemas.microsoft.com/office/drawing/2014/main" id="{63E936D0-E809-4C78-BEA1-7D3EFBDB64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5480" y="599576"/>
            <a:ext cx="1758929" cy="71061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7">
            <a:extLst>
              <a:ext uri="{FF2B5EF4-FFF2-40B4-BE49-F238E27FC236}">
                <a16:creationId xmlns:a16="http://schemas.microsoft.com/office/drawing/2014/main" id="{71B32E5B-BA16-4D25-9E14-A32D3DBACE43}"/>
              </a:ext>
            </a:extLst>
          </p:cNvPr>
          <p:cNvSpPr txBox="1">
            <a:spLocks/>
          </p:cNvSpPr>
          <p:nvPr/>
        </p:nvSpPr>
        <p:spPr bwMode="auto">
          <a:xfrm>
            <a:off x="1042988" y="1273175"/>
            <a:ext cx="5111750" cy="355600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>
            <a:lvl1pPr algn="l" rtl="0" fontAlgn="base">
              <a:lnSpc>
                <a:spcPts val="2600"/>
              </a:lnSpc>
              <a:spcBef>
                <a:spcPts val="0"/>
              </a:spcBef>
              <a:spcAft>
                <a:spcPct val="0"/>
              </a:spcAft>
              <a:defRPr sz="2600" b="1" cap="all" baseline="0">
                <a:solidFill>
                  <a:schemeClr val="accent1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2pPr>
            <a:lvl3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3pPr>
            <a:lvl4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4pPr>
            <a:lvl5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nl-NL" sz="2400" kern="0" dirty="0"/>
              <a:t>Wie ben ik? 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6F1D2D6E-CDF8-4773-9466-8B444DCA59F0}"/>
              </a:ext>
            </a:extLst>
          </p:cNvPr>
          <p:cNvSpPr txBox="1">
            <a:spLocks/>
          </p:cNvSpPr>
          <p:nvPr/>
        </p:nvSpPr>
        <p:spPr bwMode="auto">
          <a:xfrm>
            <a:off x="1114425" y="1628775"/>
            <a:ext cx="7486650" cy="3876675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>
            <a:lvl1pPr marL="0" indent="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sz="1600" b="1" i="0" baseline="0">
                <a:solidFill>
                  <a:schemeClr val="tx1"/>
                </a:solidFill>
                <a:latin typeface="Vardana"/>
                <a:ea typeface="+mn-ea"/>
                <a:cs typeface="+mn-cs"/>
              </a:defRPr>
            </a:lvl1pPr>
            <a:lvl2pPr marL="36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2pPr>
            <a:lvl3pPr marL="54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3pPr>
            <a:lvl4pPr marL="72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4pPr>
            <a:lvl5pPr marL="900000" indent="-180000" algn="l" rtl="0" fontAlgn="base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b="0" kern="0" dirty="0">
                <a:latin typeface="+mj-lt"/>
              </a:rPr>
              <a:t>Lector Veiligheid in Afhankelijkheidsrelaties (</a:t>
            </a:r>
            <a:r>
              <a:rPr lang="nl-NL" b="0" kern="0" dirty="0" err="1">
                <a:latin typeface="+mj-lt"/>
              </a:rPr>
              <a:t>ViA</a:t>
            </a:r>
            <a:r>
              <a:rPr lang="nl-NL" b="0" kern="0" dirty="0">
                <a:latin typeface="+mj-lt"/>
              </a:rPr>
              <a:t>)</a:t>
            </a:r>
          </a:p>
          <a:p>
            <a:pPr marL="645750" lvl="1" indent="-285750" eaLnBrk="1" hangingPunct="1">
              <a:lnSpc>
                <a:spcPct val="150000"/>
              </a:lnSpc>
              <a:buFont typeface="Verdana" panose="020B0604030504040204" pitchFamily="34" charset="0"/>
              <a:buChar char="−"/>
              <a:defRPr/>
            </a:pPr>
            <a:r>
              <a:rPr lang="nl-NL" sz="1500" kern="0" dirty="0">
                <a:latin typeface="+mj-lt"/>
              </a:rPr>
              <a:t>Gaat over geweld in afhankelijkheidsrelaties (</a:t>
            </a:r>
            <a:r>
              <a:rPr lang="nl-NL" sz="1500" kern="0" dirty="0" err="1">
                <a:latin typeface="+mj-lt"/>
              </a:rPr>
              <a:t>GiA</a:t>
            </a:r>
            <a:r>
              <a:rPr lang="nl-NL" sz="1500" kern="0" dirty="0">
                <a:latin typeface="+mj-lt"/>
              </a:rPr>
              <a:t>)</a:t>
            </a:r>
          </a:p>
          <a:p>
            <a:pPr marL="645750" lvl="1" indent="-285750" eaLnBrk="1" hangingPunct="1">
              <a:lnSpc>
                <a:spcPct val="150000"/>
              </a:lnSpc>
              <a:buFont typeface="Verdana" panose="020B0604030504040204" pitchFamily="34" charset="0"/>
              <a:buChar char="−"/>
              <a:defRPr/>
            </a:pPr>
            <a:r>
              <a:rPr lang="nl-NL" sz="1500" kern="0" dirty="0">
                <a:latin typeface="+mj-lt"/>
              </a:rPr>
              <a:t>Drie domeinen:</a:t>
            </a:r>
          </a:p>
          <a:p>
            <a:pPr marL="825750" lvl="2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500" kern="0" dirty="0">
                <a:latin typeface="+mj-lt"/>
              </a:rPr>
              <a:t>Gezin/familie</a:t>
            </a:r>
          </a:p>
          <a:p>
            <a:pPr marL="825750" lvl="2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500" kern="0" dirty="0">
                <a:latin typeface="+mj-lt"/>
              </a:rPr>
              <a:t>Professionals/instituties</a:t>
            </a:r>
          </a:p>
          <a:p>
            <a:pPr marL="825750" lvl="2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500" kern="0" dirty="0">
                <a:latin typeface="+mj-lt"/>
              </a:rPr>
              <a:t>Mensenhandel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b="0" kern="0" dirty="0">
                <a:latin typeface="+mj-lt"/>
              </a:rPr>
              <a:t>Hoofd onderzoek van het Landelijk Expertise Centrum Eer Gerelateerd Geweld (LEC EGG) van de nationale politie</a:t>
            </a:r>
          </a:p>
          <a:p>
            <a:pPr marL="645750" lvl="1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500" kern="0" dirty="0">
                <a:latin typeface="+mj-lt"/>
              </a:rPr>
              <a:t>Taken: operationele ondersteuning, wetenschappelijk onderzoek, advisering (rijks)overheid, voorlichting/onderwijs en opbouw/onderhoud netwerk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b="0" kern="0" dirty="0">
                <a:latin typeface="+mj-lt"/>
              </a:rPr>
              <a:t>Bijzonder hoogleraar Rechtsantropologie aan de Open Universiteit</a:t>
            </a:r>
          </a:p>
          <a:p>
            <a:pPr eaLnBrk="1" hangingPunct="1">
              <a:lnSpc>
                <a:spcPct val="150000"/>
              </a:lnSpc>
              <a:defRPr/>
            </a:pPr>
            <a:endParaRPr lang="nl-NL" sz="1800" b="0" kern="0" dirty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nl-NL" sz="1800" b="0" kern="0" dirty="0">
              <a:latin typeface="+mj-lt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AC85B2F-E618-4D0A-AD4C-9DF2FAC8AEAA}"/>
              </a:ext>
            </a:extLst>
          </p:cNvPr>
          <p:cNvSpPr txBox="1"/>
          <p:nvPr/>
        </p:nvSpPr>
        <p:spPr>
          <a:xfrm>
            <a:off x="971550" y="6013450"/>
            <a:ext cx="26844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Avans Expertisecentrum</a:t>
            </a:r>
          </a:p>
          <a:p>
            <a:pPr>
              <a:defRPr/>
            </a:pPr>
            <a:r>
              <a:rPr lang="nl-NL" dirty="0"/>
              <a:t>Veiligheid</a:t>
            </a:r>
          </a:p>
        </p:txBody>
      </p:sp>
      <p:graphicFrame>
        <p:nvGraphicFramePr>
          <p:cNvPr id="23557" name="Object 9">
            <a:extLst>
              <a:ext uri="{FF2B5EF4-FFF2-40B4-BE49-F238E27FC236}">
                <a16:creationId xmlns:a16="http://schemas.microsoft.com/office/drawing/2014/main" id="{461074BD-91A7-4C9B-B0AB-DC2B295035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80063" y="498475"/>
          <a:ext cx="735012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r:id="rId4" imgW="5489101" imgH="6858000" progId="Unknown">
                  <p:embed/>
                </p:oleObj>
              </mc:Choice>
              <mc:Fallback>
                <p:oleObj r:id="rId4" imgW="5489101" imgH="6858000" progId="Unknown">
                  <p:embed/>
                  <p:pic>
                    <p:nvPicPr>
                      <p:cNvPr id="23557" name="Object 9">
                        <a:extLst>
                          <a:ext uri="{FF2B5EF4-FFF2-40B4-BE49-F238E27FC236}">
                            <a16:creationId xmlns:a16="http://schemas.microsoft.com/office/drawing/2014/main" id="{461074BD-91A7-4C9B-B0AB-DC2B2950358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498475"/>
                        <a:ext cx="735012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Afbeelding 6">
            <a:extLst>
              <a:ext uri="{FF2B5EF4-FFF2-40B4-BE49-F238E27FC236}">
                <a16:creationId xmlns:a16="http://schemas.microsoft.com/office/drawing/2014/main" id="{76AF7E5D-C738-4EB2-BEF8-B847C81566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5480" y="599576"/>
            <a:ext cx="1758929" cy="71061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7">
            <a:extLst>
              <a:ext uri="{FF2B5EF4-FFF2-40B4-BE49-F238E27FC236}">
                <a16:creationId xmlns:a16="http://schemas.microsoft.com/office/drawing/2014/main" id="{71B32E5B-BA16-4D25-9E14-A32D3DBACE43}"/>
              </a:ext>
            </a:extLst>
          </p:cNvPr>
          <p:cNvSpPr txBox="1">
            <a:spLocks/>
          </p:cNvSpPr>
          <p:nvPr/>
        </p:nvSpPr>
        <p:spPr bwMode="auto">
          <a:xfrm>
            <a:off x="1042988" y="1273175"/>
            <a:ext cx="5111750" cy="355600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>
            <a:lvl1pPr algn="l" rtl="0" fontAlgn="base">
              <a:lnSpc>
                <a:spcPts val="2600"/>
              </a:lnSpc>
              <a:spcBef>
                <a:spcPts val="0"/>
              </a:spcBef>
              <a:spcAft>
                <a:spcPct val="0"/>
              </a:spcAft>
              <a:defRPr sz="2600" b="1" cap="all" baseline="0">
                <a:solidFill>
                  <a:schemeClr val="accent1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2pPr>
            <a:lvl3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3pPr>
            <a:lvl4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4pPr>
            <a:lvl5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nl-NL" sz="2400" kern="0" dirty="0" smtClean="0"/>
              <a:t>Wat ziet de politie?</a:t>
            </a:r>
            <a:endParaRPr lang="nl-NL" sz="2400" kern="0" dirty="0"/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6F1D2D6E-CDF8-4773-9466-8B444DCA59F0}"/>
              </a:ext>
            </a:extLst>
          </p:cNvPr>
          <p:cNvSpPr txBox="1">
            <a:spLocks/>
          </p:cNvSpPr>
          <p:nvPr/>
        </p:nvSpPr>
        <p:spPr bwMode="auto">
          <a:xfrm>
            <a:off x="1114425" y="1628775"/>
            <a:ext cx="7486650" cy="3876675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>
            <a:lvl1pPr marL="0" indent="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sz="1600" b="1" i="0" baseline="0">
                <a:solidFill>
                  <a:schemeClr val="tx1"/>
                </a:solidFill>
                <a:latin typeface="Vardana"/>
                <a:ea typeface="+mn-ea"/>
                <a:cs typeface="+mn-cs"/>
              </a:defRPr>
            </a:lvl1pPr>
            <a:lvl2pPr marL="36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2pPr>
            <a:lvl3pPr marL="54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3pPr>
            <a:lvl4pPr marL="72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4pPr>
            <a:lvl5pPr marL="900000" indent="-180000" algn="l" rtl="0" fontAlgn="base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b="0" kern="0" dirty="0" smtClean="0">
                <a:latin typeface="+mj-lt"/>
              </a:rPr>
              <a:t>Lokalen eenheden van de politie, de Immigratie- en Naturalisatiedienst, de gespecialiseerde vrouwenopvang en Veilig Thuis leggen complexe zaken voor aan het LEC EGG</a:t>
            </a:r>
            <a:endParaRPr lang="nl-NL" sz="1500" kern="0" dirty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500" b="0" kern="0" dirty="0" smtClean="0">
                <a:latin typeface="+mj-lt"/>
              </a:rPr>
              <a:t>In 2021 gebeurde dat 628 keer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500" b="0" kern="0" dirty="0" smtClean="0">
                <a:latin typeface="+mj-lt"/>
              </a:rPr>
              <a:t>In dertig procent van die zaken ging het om bedreigingen, in nog eens dertig procent om mishandeling. Daarnaast komen onder meer ook ontvoeringen, verkrachtingen en moorden en doodslagen voor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500" b="0" kern="0" dirty="0" err="1" smtClean="0">
                <a:latin typeface="+mj-lt"/>
              </a:rPr>
              <a:t>Eenvijfde</a:t>
            </a:r>
            <a:r>
              <a:rPr lang="nl-NL" sz="1500" b="0" kern="0" dirty="0" smtClean="0">
                <a:latin typeface="+mj-lt"/>
              </a:rPr>
              <a:t> van de zaken speelde zich in 2021 af tegen een Syrische achtergrond, nog eens een vijfde tegen een Turkse achtergrond en iets minder dan een vijfde tegen een Marokkaanse achtergrond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500" b="0" kern="0" dirty="0" smtClean="0">
                <a:latin typeface="+mj-lt"/>
              </a:rPr>
              <a:t>Mensen onder de 18 komen zowel als slachtoffer en als pleger bij de politie in beeld</a:t>
            </a:r>
            <a:endParaRPr lang="nl-NL" sz="1800" b="0" kern="0" dirty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nl-NL" sz="1800" b="0" kern="0" dirty="0">
              <a:latin typeface="+mj-lt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AC85B2F-E618-4D0A-AD4C-9DF2FAC8AEAA}"/>
              </a:ext>
            </a:extLst>
          </p:cNvPr>
          <p:cNvSpPr txBox="1"/>
          <p:nvPr/>
        </p:nvSpPr>
        <p:spPr>
          <a:xfrm>
            <a:off x="971550" y="6013450"/>
            <a:ext cx="26844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Avans Expertisecentrum</a:t>
            </a:r>
          </a:p>
          <a:p>
            <a:pPr>
              <a:defRPr/>
            </a:pPr>
            <a:r>
              <a:rPr lang="nl-NL" dirty="0"/>
              <a:t>Veiligheid</a:t>
            </a:r>
          </a:p>
        </p:txBody>
      </p:sp>
      <p:graphicFrame>
        <p:nvGraphicFramePr>
          <p:cNvPr id="23557" name="Object 9">
            <a:extLst>
              <a:ext uri="{FF2B5EF4-FFF2-40B4-BE49-F238E27FC236}">
                <a16:creationId xmlns:a16="http://schemas.microsoft.com/office/drawing/2014/main" id="{461074BD-91A7-4C9B-B0AB-DC2B295035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80063" y="498475"/>
          <a:ext cx="735012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r:id="rId4" imgW="5489101" imgH="6858000" progId="Unknown">
                  <p:embed/>
                </p:oleObj>
              </mc:Choice>
              <mc:Fallback>
                <p:oleObj r:id="rId4" imgW="5489101" imgH="6858000" progId="Unknown">
                  <p:embed/>
                  <p:pic>
                    <p:nvPicPr>
                      <p:cNvPr id="23557" name="Object 9">
                        <a:extLst>
                          <a:ext uri="{FF2B5EF4-FFF2-40B4-BE49-F238E27FC236}">
                            <a16:creationId xmlns:a16="http://schemas.microsoft.com/office/drawing/2014/main" id="{461074BD-91A7-4C9B-B0AB-DC2B2950358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498475"/>
                        <a:ext cx="735012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Afbeelding 6">
            <a:extLst>
              <a:ext uri="{FF2B5EF4-FFF2-40B4-BE49-F238E27FC236}">
                <a16:creationId xmlns:a16="http://schemas.microsoft.com/office/drawing/2014/main" id="{76AF7E5D-C738-4EB2-BEF8-B847C81566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5480" y="599576"/>
            <a:ext cx="1758929" cy="71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048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7">
            <a:extLst>
              <a:ext uri="{FF2B5EF4-FFF2-40B4-BE49-F238E27FC236}">
                <a16:creationId xmlns:a16="http://schemas.microsoft.com/office/drawing/2014/main" id="{71B32E5B-BA16-4D25-9E14-A32D3DBACE43}"/>
              </a:ext>
            </a:extLst>
          </p:cNvPr>
          <p:cNvSpPr txBox="1">
            <a:spLocks/>
          </p:cNvSpPr>
          <p:nvPr/>
        </p:nvSpPr>
        <p:spPr bwMode="auto">
          <a:xfrm>
            <a:off x="971550" y="1704975"/>
            <a:ext cx="6696075" cy="355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/>
          <a:lstStyle>
            <a:lvl1pPr algn="l" rtl="0" fontAlgn="base">
              <a:lnSpc>
                <a:spcPts val="2600"/>
              </a:lnSpc>
              <a:spcBef>
                <a:spcPts val="0"/>
              </a:spcBef>
              <a:spcAft>
                <a:spcPct val="0"/>
              </a:spcAft>
              <a:defRPr sz="2600" b="1" cap="all" baseline="0">
                <a:solidFill>
                  <a:schemeClr val="accent1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2pPr>
            <a:lvl3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3pPr>
            <a:lvl4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4pPr>
            <a:lvl5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1" hangingPunct="1">
              <a:lnSpc>
                <a:spcPts val="3000"/>
              </a:lnSpc>
              <a:defRPr/>
            </a:pPr>
            <a:r>
              <a:rPr lang="nl-NL" sz="2400" kern="0" dirty="0"/>
              <a:t>De functie van geweld uit </a:t>
            </a:r>
          </a:p>
          <a:p>
            <a:pPr eaLnBrk="1" hangingPunct="1">
              <a:lnSpc>
                <a:spcPts val="3000"/>
              </a:lnSpc>
              <a:defRPr/>
            </a:pPr>
            <a:r>
              <a:rPr lang="nl-NL" sz="2400" kern="0" dirty="0"/>
              <a:t>naam van de familie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6F1D2D6E-CDF8-4773-9466-8B444DCA59F0}"/>
              </a:ext>
            </a:extLst>
          </p:cNvPr>
          <p:cNvSpPr txBox="1">
            <a:spLocks/>
          </p:cNvSpPr>
          <p:nvPr/>
        </p:nvSpPr>
        <p:spPr bwMode="auto">
          <a:xfrm>
            <a:off x="1114425" y="1628775"/>
            <a:ext cx="7486650" cy="3876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/>
          <a:lstStyle>
            <a:lvl1pPr marL="0" indent="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sz="1600" b="1" i="0" baseline="0">
                <a:solidFill>
                  <a:schemeClr val="tx1"/>
                </a:solidFill>
                <a:latin typeface="Vardana"/>
                <a:ea typeface="+mn-ea"/>
                <a:cs typeface="+mn-cs"/>
              </a:defRPr>
            </a:lvl1pPr>
            <a:lvl2pPr marL="36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2pPr>
            <a:lvl3pPr marL="54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3pPr>
            <a:lvl4pPr marL="72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4pPr>
            <a:lvl5pPr marL="900000" indent="-180000" algn="l" rtl="0" fontAlgn="base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endParaRPr lang="nl-NL" sz="1800" b="0" kern="0" dirty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nl-NL" sz="1800" b="0" kern="0" dirty="0">
              <a:latin typeface="+mj-lt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AC85B2F-E618-4D0A-AD4C-9DF2FAC8AEAA}"/>
              </a:ext>
            </a:extLst>
          </p:cNvPr>
          <p:cNvSpPr txBox="1"/>
          <p:nvPr/>
        </p:nvSpPr>
        <p:spPr>
          <a:xfrm>
            <a:off x="971550" y="6013450"/>
            <a:ext cx="26844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Avans Expertisecentrum</a:t>
            </a:r>
          </a:p>
          <a:p>
            <a:pPr>
              <a:defRPr/>
            </a:pPr>
            <a:r>
              <a:rPr lang="nl-NL" dirty="0"/>
              <a:t>Veiligheid</a:t>
            </a:r>
          </a:p>
        </p:txBody>
      </p:sp>
      <p:graphicFrame>
        <p:nvGraphicFramePr>
          <p:cNvPr id="25605" name="Object 9"/>
          <p:cNvGraphicFramePr>
            <a:graphicFrameLocks noChangeAspect="1"/>
          </p:cNvGraphicFramePr>
          <p:nvPr/>
        </p:nvGraphicFramePr>
        <p:xfrm>
          <a:off x="5580063" y="498475"/>
          <a:ext cx="735012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r:id="rId4" imgW="5489101" imgH="6858000" progId="Unknown">
                  <p:embed/>
                </p:oleObj>
              </mc:Choice>
              <mc:Fallback>
                <p:oleObj r:id="rId4" imgW="5489101" imgH="6858000" progId="Unknown">
                  <p:embed/>
                  <p:pic>
                    <p:nvPicPr>
                      <p:cNvPr id="25605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498475"/>
                        <a:ext cx="735012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606" name="Afbeelding 2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013" y="631825"/>
            <a:ext cx="1630362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Afbeelding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620963"/>
            <a:ext cx="4897437" cy="325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575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>
            <a:extLst>
              <a:ext uri="{FF2B5EF4-FFF2-40B4-BE49-F238E27FC236}">
                <a16:creationId xmlns:a16="http://schemas.microsoft.com/office/drawing/2014/main" id="{31F85ABC-28B1-40DE-90A5-C435E4223E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19138" y="1560513"/>
            <a:ext cx="7705725" cy="355600"/>
          </a:xfrm>
        </p:spPr>
        <p:txBody>
          <a:bodyPr/>
          <a:lstStyle/>
          <a:p>
            <a:r>
              <a:rPr lang="nl-NL" altLang="en-US" sz="2200" dirty="0"/>
              <a:t>Issues die aan de familie-eer kunnen raken</a:t>
            </a:r>
            <a:br>
              <a:rPr lang="nl-NL" altLang="en-US" sz="2200" dirty="0"/>
            </a:br>
            <a:r>
              <a:rPr lang="nl-NL" altLang="en-US" sz="2200" dirty="0"/>
              <a:t>in de levensloop en reacties daarop </a:t>
            </a:r>
            <a:endParaRPr lang="en-US" altLang="en-US" sz="2200" dirty="0"/>
          </a:p>
        </p:txBody>
      </p:sp>
      <p:pic>
        <p:nvPicPr>
          <p:cNvPr id="25603" name="Afbeelding 8">
            <a:extLst>
              <a:ext uri="{FF2B5EF4-FFF2-40B4-BE49-F238E27FC236}">
                <a16:creationId xmlns:a16="http://schemas.microsoft.com/office/drawing/2014/main" id="{D5AD6350-29A6-4871-A95C-D77DBF019A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25" y="2247900"/>
            <a:ext cx="6294438" cy="344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39AE3219-240F-403B-9425-846FE1DBAAEF}"/>
              </a:ext>
            </a:extLst>
          </p:cNvPr>
          <p:cNvSpPr txBox="1"/>
          <p:nvPr/>
        </p:nvSpPr>
        <p:spPr>
          <a:xfrm>
            <a:off x="971550" y="5949950"/>
            <a:ext cx="26844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Avans Expertisecentrum</a:t>
            </a:r>
          </a:p>
          <a:p>
            <a:pPr>
              <a:defRPr/>
            </a:pPr>
            <a:r>
              <a:rPr lang="nl-NL" dirty="0"/>
              <a:t>Veiligheid</a:t>
            </a:r>
          </a:p>
        </p:txBody>
      </p:sp>
      <p:sp>
        <p:nvSpPr>
          <p:cNvPr id="25605" name="Tekstvak 10">
            <a:extLst>
              <a:ext uri="{FF2B5EF4-FFF2-40B4-BE49-F238E27FC236}">
                <a16:creationId xmlns:a16="http://schemas.microsoft.com/office/drawing/2014/main" id="{657A1727-8F84-4909-ACB7-D0B1299626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3825" y="5588000"/>
            <a:ext cx="13858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nl-NL" altLang="nl-NL" sz="900"/>
              <a:t>Bron: Janssen, 2017</a:t>
            </a:r>
          </a:p>
        </p:txBody>
      </p:sp>
      <p:graphicFrame>
        <p:nvGraphicFramePr>
          <p:cNvPr id="25606" name="Object 9">
            <a:extLst>
              <a:ext uri="{FF2B5EF4-FFF2-40B4-BE49-F238E27FC236}">
                <a16:creationId xmlns:a16="http://schemas.microsoft.com/office/drawing/2014/main" id="{31C6CF4B-644D-45C5-8DCB-3E074582FB7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80063" y="498475"/>
          <a:ext cx="735012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r:id="rId5" imgW="5489101" imgH="6858000" progId="Unknown">
                  <p:embed/>
                </p:oleObj>
              </mc:Choice>
              <mc:Fallback>
                <p:oleObj r:id="rId5" imgW="5489101" imgH="6858000" progId="Unknown">
                  <p:embed/>
                  <p:pic>
                    <p:nvPicPr>
                      <p:cNvPr id="25606" name="Object 9">
                        <a:extLst>
                          <a:ext uri="{FF2B5EF4-FFF2-40B4-BE49-F238E27FC236}">
                            <a16:creationId xmlns:a16="http://schemas.microsoft.com/office/drawing/2014/main" id="{31C6CF4B-644D-45C5-8DCB-3E074582FB7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498475"/>
                        <a:ext cx="735012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Afbeelding 7">
            <a:extLst>
              <a:ext uri="{FF2B5EF4-FFF2-40B4-BE49-F238E27FC236}">
                <a16:creationId xmlns:a16="http://schemas.microsoft.com/office/drawing/2014/main" id="{02892AC9-3E08-41E7-B9FD-25E3E063ED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5480" y="599576"/>
            <a:ext cx="1758929" cy="71061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Afbeelding 10">
            <a:extLst>
              <a:ext uri="{FF2B5EF4-FFF2-40B4-BE49-F238E27FC236}">
                <a16:creationId xmlns:a16="http://schemas.microsoft.com/office/drawing/2014/main" id="{89A97131-5F36-45A5-9498-D5DA1B29FC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533525"/>
            <a:ext cx="563562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Afbeelding 11">
            <a:extLst>
              <a:ext uri="{FF2B5EF4-FFF2-40B4-BE49-F238E27FC236}">
                <a16:creationId xmlns:a16="http://schemas.microsoft.com/office/drawing/2014/main" id="{C90C1DE7-AC1D-43C4-8E13-1D133160D6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065338"/>
            <a:ext cx="51308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kstvak 13">
            <a:extLst>
              <a:ext uri="{FF2B5EF4-FFF2-40B4-BE49-F238E27FC236}">
                <a16:creationId xmlns:a16="http://schemas.microsoft.com/office/drawing/2014/main" id="{AC058718-0A1F-4C7C-9A2D-472CF394D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9338" y="5932488"/>
            <a:ext cx="1387475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nl-NL" altLang="nl-NL" sz="900"/>
              <a:t>Bron: Janssen, 2017</a:t>
            </a:r>
          </a:p>
        </p:txBody>
      </p:sp>
      <p:graphicFrame>
        <p:nvGraphicFramePr>
          <p:cNvPr id="27653" name="Object 9">
            <a:extLst>
              <a:ext uri="{FF2B5EF4-FFF2-40B4-BE49-F238E27FC236}">
                <a16:creationId xmlns:a16="http://schemas.microsoft.com/office/drawing/2014/main" id="{9DD55F19-CC47-46DF-862E-27BB379FBFB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80063" y="498475"/>
          <a:ext cx="735012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r:id="rId6" imgW="5489101" imgH="6858000" progId="Unknown">
                  <p:embed/>
                </p:oleObj>
              </mc:Choice>
              <mc:Fallback>
                <p:oleObj r:id="rId6" imgW="5489101" imgH="6858000" progId="Unknown">
                  <p:embed/>
                  <p:pic>
                    <p:nvPicPr>
                      <p:cNvPr id="27653" name="Object 9">
                        <a:extLst>
                          <a:ext uri="{FF2B5EF4-FFF2-40B4-BE49-F238E27FC236}">
                            <a16:creationId xmlns:a16="http://schemas.microsoft.com/office/drawing/2014/main" id="{9DD55F19-CC47-46DF-862E-27BB379FBFB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498475"/>
                        <a:ext cx="735012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kstvak 10">
            <a:extLst>
              <a:ext uri="{FF2B5EF4-FFF2-40B4-BE49-F238E27FC236}">
                <a16:creationId xmlns:a16="http://schemas.microsoft.com/office/drawing/2014/main" id="{3A27B112-EBB6-4081-BF83-EBC303A5D366}"/>
              </a:ext>
            </a:extLst>
          </p:cNvPr>
          <p:cNvSpPr txBox="1"/>
          <p:nvPr/>
        </p:nvSpPr>
        <p:spPr>
          <a:xfrm>
            <a:off x="900113" y="6132513"/>
            <a:ext cx="2524125" cy="554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sz="1500" dirty="0">
                <a:solidFill>
                  <a:schemeClr val="bg1">
                    <a:lumMod val="65000"/>
                  </a:schemeClr>
                </a:solidFill>
              </a:rPr>
              <a:t>Avans Expertisecentrum</a:t>
            </a:r>
          </a:p>
          <a:p>
            <a:pPr>
              <a:defRPr/>
            </a:pPr>
            <a:r>
              <a:rPr lang="nl-NL" sz="1500" dirty="0"/>
              <a:t>Veiligheid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D9252588-7E9E-41B4-8A79-C798D0A839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45480" y="599576"/>
            <a:ext cx="1758929" cy="7106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7">
            <a:extLst>
              <a:ext uri="{FF2B5EF4-FFF2-40B4-BE49-F238E27FC236}">
                <a16:creationId xmlns:a16="http://schemas.microsoft.com/office/drawing/2014/main" id="{9180A624-8B42-4B71-8EC1-70A71A6E50EE}"/>
              </a:ext>
            </a:extLst>
          </p:cNvPr>
          <p:cNvSpPr txBox="1">
            <a:spLocks/>
          </p:cNvSpPr>
          <p:nvPr/>
        </p:nvSpPr>
        <p:spPr bwMode="auto">
          <a:xfrm>
            <a:off x="323528" y="1776512"/>
            <a:ext cx="8280920" cy="355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/>
          <a:lstStyle>
            <a:lvl1pPr algn="l" rtl="0" fontAlgn="base">
              <a:lnSpc>
                <a:spcPts val="2600"/>
              </a:lnSpc>
              <a:spcBef>
                <a:spcPts val="0"/>
              </a:spcBef>
              <a:spcAft>
                <a:spcPct val="0"/>
              </a:spcAft>
              <a:defRPr sz="2600" b="1" cap="all" baseline="0">
                <a:solidFill>
                  <a:schemeClr val="accent1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2pPr>
            <a:lvl3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3pPr>
            <a:lvl4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4pPr>
            <a:lvl5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1" hangingPunct="1">
              <a:lnSpc>
                <a:spcPts val="2800"/>
              </a:lnSpc>
              <a:defRPr/>
            </a:pPr>
            <a:r>
              <a:rPr lang="nl-NL" kern="0" dirty="0" smtClean="0"/>
              <a:t>Aandachtspunt voor de professional: de groep en de </a:t>
            </a:r>
            <a:r>
              <a:rPr lang="nl-NL" kern="0" dirty="0" err="1" smtClean="0"/>
              <a:t>extended</a:t>
            </a:r>
            <a:r>
              <a:rPr lang="nl-NL" kern="0" dirty="0" smtClean="0"/>
              <a:t> family</a:t>
            </a:r>
            <a:endParaRPr lang="nl-NL" kern="0" dirty="0"/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139616C8-0593-4593-8EEE-00BC597C32C0}"/>
              </a:ext>
            </a:extLst>
          </p:cNvPr>
          <p:cNvSpPr txBox="1">
            <a:spLocks/>
          </p:cNvSpPr>
          <p:nvPr/>
        </p:nvSpPr>
        <p:spPr bwMode="auto">
          <a:xfrm>
            <a:off x="539553" y="2681486"/>
            <a:ext cx="7992888" cy="347801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/>
          <a:lstStyle>
            <a:lvl1pPr marL="0" indent="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sz="1600" b="1" i="0" baseline="0">
                <a:solidFill>
                  <a:schemeClr val="tx1"/>
                </a:solidFill>
                <a:latin typeface="Vardana"/>
                <a:ea typeface="+mn-ea"/>
                <a:cs typeface="+mn-cs"/>
              </a:defRPr>
            </a:lvl1pPr>
            <a:lvl2pPr marL="36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2pPr>
            <a:lvl3pPr marL="54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3pPr>
            <a:lvl4pPr marL="72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4pPr>
            <a:lvl5pPr marL="900000" indent="-180000" algn="l" rtl="0" fontAlgn="base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800" b="0" kern="0" dirty="0" smtClean="0">
                <a:latin typeface="+mj-lt"/>
              </a:rPr>
              <a:t>Is het een individueel of een groepsconflict?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800" b="0" kern="0" dirty="0" smtClean="0">
                <a:latin typeface="+mj-lt"/>
              </a:rPr>
              <a:t>Het </a:t>
            </a:r>
            <a:r>
              <a:rPr lang="nl-NL" sz="1800" b="0" kern="0" dirty="0">
                <a:latin typeface="+mj-lt"/>
              </a:rPr>
              <a:t>verschil tussen huiselijk en </a:t>
            </a:r>
            <a:r>
              <a:rPr lang="nl-NL" sz="1800" b="0" kern="0" dirty="0" err="1">
                <a:latin typeface="+mj-lt"/>
              </a:rPr>
              <a:t>eergerelateerd</a:t>
            </a:r>
            <a:r>
              <a:rPr lang="nl-NL" sz="1800" b="0" kern="0" dirty="0">
                <a:latin typeface="+mj-lt"/>
              </a:rPr>
              <a:t> geweld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800" b="0" kern="0" dirty="0">
                <a:latin typeface="+mj-lt"/>
              </a:rPr>
              <a:t>Aandacht voor de </a:t>
            </a:r>
            <a:r>
              <a:rPr lang="nl-NL" sz="1800" b="0" kern="0" dirty="0" err="1">
                <a:latin typeface="+mj-lt"/>
              </a:rPr>
              <a:t>extended</a:t>
            </a:r>
            <a:r>
              <a:rPr lang="nl-NL" sz="1800" b="0" kern="0" dirty="0">
                <a:latin typeface="+mj-lt"/>
              </a:rPr>
              <a:t> </a:t>
            </a:r>
            <a:r>
              <a:rPr lang="nl-NL" sz="1800" b="0" kern="0" dirty="0" smtClean="0">
                <a:latin typeface="+mj-lt"/>
              </a:rPr>
              <a:t>family</a:t>
            </a:r>
            <a:endParaRPr lang="nl-NL" sz="1800" b="0" kern="0" dirty="0">
              <a:latin typeface="+mj-lt"/>
            </a:endParaRPr>
          </a:p>
          <a:p>
            <a:pPr lvl="1" indent="0" eaLnBrk="1" hangingPunct="1">
              <a:lnSpc>
                <a:spcPct val="150000"/>
              </a:lnSpc>
              <a:buFontTx/>
              <a:buNone/>
              <a:defRPr/>
            </a:pPr>
            <a:endParaRPr lang="nl-NL" sz="1800" kern="0" dirty="0">
              <a:latin typeface="+mj-lt"/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nl-NL" sz="1800" b="0" kern="0" dirty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nl-NL" sz="1800" b="0" kern="0" dirty="0">
              <a:latin typeface="+mj-lt"/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nl-NL" sz="1800" b="0" kern="0" dirty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nl-NL" sz="1800" b="0" kern="0" dirty="0">
              <a:latin typeface="+mj-lt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788C9BB-4FFA-4670-8948-C8C9479F9672}"/>
              </a:ext>
            </a:extLst>
          </p:cNvPr>
          <p:cNvSpPr txBox="1"/>
          <p:nvPr/>
        </p:nvSpPr>
        <p:spPr>
          <a:xfrm>
            <a:off x="971550" y="5949950"/>
            <a:ext cx="26844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Avans Expertisecentrum</a:t>
            </a:r>
          </a:p>
          <a:p>
            <a:pPr>
              <a:defRPr/>
            </a:pPr>
            <a:r>
              <a:rPr lang="nl-NL" dirty="0"/>
              <a:t>Veiligheid</a:t>
            </a:r>
          </a:p>
        </p:txBody>
      </p:sp>
      <p:graphicFrame>
        <p:nvGraphicFramePr>
          <p:cNvPr id="37893" name="Object 9"/>
          <p:cNvGraphicFramePr>
            <a:graphicFrameLocks noChangeAspect="1"/>
          </p:cNvGraphicFramePr>
          <p:nvPr/>
        </p:nvGraphicFramePr>
        <p:xfrm>
          <a:off x="5580063" y="498475"/>
          <a:ext cx="735012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" r:id="rId4" imgW="5489101" imgH="6858000" progId="Unknown">
                  <p:embed/>
                </p:oleObj>
              </mc:Choice>
              <mc:Fallback>
                <p:oleObj r:id="rId4" imgW="5489101" imgH="6858000" progId="Unknown">
                  <p:embed/>
                  <p:pic>
                    <p:nvPicPr>
                      <p:cNvPr id="3789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498475"/>
                        <a:ext cx="735012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894" name="Afbeelding 2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013" y="631825"/>
            <a:ext cx="1630362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Afbeelding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160079"/>
            <a:ext cx="2161147" cy="151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Afbeelding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535" y="4033162"/>
            <a:ext cx="2182540" cy="1769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469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7">
            <a:extLst>
              <a:ext uri="{FF2B5EF4-FFF2-40B4-BE49-F238E27FC236}">
                <a16:creationId xmlns:a16="http://schemas.microsoft.com/office/drawing/2014/main" id="{9180A624-8B42-4B71-8EC1-70A71A6E50EE}"/>
              </a:ext>
            </a:extLst>
          </p:cNvPr>
          <p:cNvSpPr txBox="1">
            <a:spLocks/>
          </p:cNvSpPr>
          <p:nvPr/>
        </p:nvSpPr>
        <p:spPr bwMode="auto">
          <a:xfrm>
            <a:off x="467544" y="1722438"/>
            <a:ext cx="8352928" cy="355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/>
          <a:lstStyle>
            <a:lvl1pPr algn="l" rtl="0" fontAlgn="base">
              <a:lnSpc>
                <a:spcPts val="2600"/>
              </a:lnSpc>
              <a:spcBef>
                <a:spcPts val="0"/>
              </a:spcBef>
              <a:spcAft>
                <a:spcPct val="0"/>
              </a:spcAft>
              <a:defRPr sz="2600" b="1" cap="all" baseline="0">
                <a:solidFill>
                  <a:schemeClr val="accent1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2pPr>
            <a:lvl3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3pPr>
            <a:lvl4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4pPr>
            <a:lvl5pPr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5000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nl-NL" kern="0" dirty="0" smtClean="0"/>
              <a:t>Aandachtspunt voor de professional: wanneer ben je eigenlijk een kind?</a:t>
            </a:r>
            <a:endParaRPr lang="nl-NL" kern="0" dirty="0"/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139616C8-0593-4593-8EEE-00BC597C32C0}"/>
              </a:ext>
            </a:extLst>
          </p:cNvPr>
          <p:cNvSpPr txBox="1">
            <a:spLocks/>
          </p:cNvSpPr>
          <p:nvPr/>
        </p:nvSpPr>
        <p:spPr bwMode="auto">
          <a:xfrm>
            <a:off x="179512" y="2573338"/>
            <a:ext cx="5544616" cy="307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/>
          <a:lstStyle>
            <a:lvl1pPr marL="0" indent="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sz="1600" b="1" i="0" baseline="0">
                <a:solidFill>
                  <a:schemeClr val="tx1"/>
                </a:solidFill>
                <a:latin typeface="Vardana"/>
                <a:ea typeface="+mn-ea"/>
                <a:cs typeface="+mn-cs"/>
              </a:defRPr>
            </a:lvl1pPr>
            <a:lvl2pPr marL="36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2pPr>
            <a:lvl3pPr marL="54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3pPr>
            <a:lvl4pPr marL="720000" indent="-18000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–"/>
              <a:defRPr sz="1600" b="0" i="0" baseline="0">
                <a:solidFill>
                  <a:schemeClr val="tx1"/>
                </a:solidFill>
                <a:latin typeface="Verdana" pitchFamily="34" charset="0"/>
              </a:defRPr>
            </a:lvl4pPr>
            <a:lvl5pPr marL="900000" indent="-180000" algn="l" rtl="0" fontAlgn="base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800" b="0" kern="0" dirty="0" smtClean="0">
                <a:latin typeface="+mj-lt"/>
              </a:rPr>
              <a:t>Gewoon de grens bij 18 trekken?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nl-NL" sz="1800" b="0" kern="0" dirty="0" smtClean="0">
                <a:latin typeface="+mj-lt"/>
              </a:rPr>
              <a:t>Dat is dus te simpel! Twee voorbeelden:</a:t>
            </a:r>
          </a:p>
          <a:p>
            <a:pPr marL="342900" indent="-342900" eaLnBrk="1" hangingPunct="1">
              <a:lnSpc>
                <a:spcPct val="150000"/>
              </a:lnSpc>
              <a:buAutoNum type="arabicParenR"/>
              <a:defRPr/>
            </a:pPr>
            <a:r>
              <a:rPr lang="nl-NL" sz="1800" b="0" kern="0" dirty="0" smtClean="0">
                <a:latin typeface="+mj-lt"/>
              </a:rPr>
              <a:t>Van een ongehuwde vrouw van 25 wordt verwacht dat zij bij haar ouders blijft wonen, totdat ze zelf huwt en een gezin begint</a:t>
            </a:r>
          </a:p>
          <a:p>
            <a:pPr marL="342900" indent="-342900" eaLnBrk="1" hangingPunct="1">
              <a:lnSpc>
                <a:spcPct val="150000"/>
              </a:lnSpc>
              <a:buAutoNum type="arabicParenR"/>
              <a:defRPr/>
            </a:pPr>
            <a:r>
              <a:rPr lang="nl-NL" sz="1800" b="0" kern="0" dirty="0" smtClean="0">
                <a:latin typeface="+mj-lt"/>
              </a:rPr>
              <a:t>Van een jongen van 16 wordt verwacht dat hij de taken van zijn vader overneemt als hij niet thuis is</a:t>
            </a:r>
          </a:p>
          <a:p>
            <a:pPr lvl="1" indent="0" eaLnBrk="1" hangingPunct="1">
              <a:lnSpc>
                <a:spcPct val="150000"/>
              </a:lnSpc>
              <a:buFontTx/>
              <a:buNone/>
              <a:defRPr/>
            </a:pPr>
            <a:endParaRPr lang="nl-NL" sz="1800" kern="0" dirty="0">
              <a:latin typeface="+mj-lt"/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nl-NL" sz="1800" b="0" kern="0" dirty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nl-NL" sz="1800" b="0" kern="0" dirty="0">
              <a:latin typeface="+mj-lt"/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nl-NL" sz="1800" b="0" kern="0" dirty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nl-NL" sz="1800" b="0" kern="0" dirty="0">
              <a:latin typeface="+mj-lt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788C9BB-4FFA-4670-8948-C8C9479F9672}"/>
              </a:ext>
            </a:extLst>
          </p:cNvPr>
          <p:cNvSpPr txBox="1"/>
          <p:nvPr/>
        </p:nvSpPr>
        <p:spPr>
          <a:xfrm>
            <a:off x="971550" y="5949950"/>
            <a:ext cx="26844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Avans Expertisecentrum</a:t>
            </a:r>
          </a:p>
          <a:p>
            <a:pPr>
              <a:defRPr/>
            </a:pPr>
            <a:r>
              <a:rPr lang="nl-NL" dirty="0"/>
              <a:t>Veiligheid</a:t>
            </a:r>
          </a:p>
        </p:txBody>
      </p:sp>
      <p:graphicFrame>
        <p:nvGraphicFramePr>
          <p:cNvPr id="39941" name="Object 9"/>
          <p:cNvGraphicFramePr>
            <a:graphicFrameLocks noChangeAspect="1"/>
          </p:cNvGraphicFramePr>
          <p:nvPr/>
        </p:nvGraphicFramePr>
        <p:xfrm>
          <a:off x="5580063" y="498475"/>
          <a:ext cx="735012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r:id="rId4" imgW="5489101" imgH="6858000" progId="Unknown">
                  <p:embed/>
                </p:oleObj>
              </mc:Choice>
              <mc:Fallback>
                <p:oleObj r:id="rId4" imgW="5489101" imgH="6858000" progId="Unknown">
                  <p:embed/>
                  <p:pic>
                    <p:nvPicPr>
                      <p:cNvPr id="39941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498475"/>
                        <a:ext cx="735012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9942" name="Afbeelding 2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013" y="631825"/>
            <a:ext cx="1630362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6136" y="2708920"/>
            <a:ext cx="3204568" cy="288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94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7002B"/>
      </a:accent1>
      <a:accent2>
        <a:srgbClr val="C0C0C0"/>
      </a:accent2>
      <a:accent3>
        <a:srgbClr val="FFFFFF"/>
      </a:accent3>
      <a:accent4>
        <a:srgbClr val="000000"/>
      </a:accent4>
      <a:accent5>
        <a:srgbClr val="E0AAAC"/>
      </a:accent5>
      <a:accent6>
        <a:srgbClr val="AEAEAE"/>
      </a:accent6>
      <a:hlink>
        <a:srgbClr val="522641"/>
      </a:hlink>
      <a:folHlink>
        <a:srgbClr val="0066CC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808080"/>
        </a:dk1>
        <a:lt1>
          <a:srgbClr val="FFFFFF"/>
        </a:lt1>
        <a:dk2>
          <a:srgbClr val="C7002B"/>
        </a:dk2>
        <a:lt2>
          <a:srgbClr val="FFFFFF"/>
        </a:lt2>
        <a:accent1>
          <a:srgbClr val="FFFFFF"/>
        </a:accent1>
        <a:accent2>
          <a:srgbClr val="C0C0C0"/>
        </a:accent2>
        <a:accent3>
          <a:srgbClr val="E0AAAC"/>
        </a:accent3>
        <a:accent4>
          <a:srgbClr val="DADADA"/>
        </a:accent4>
        <a:accent5>
          <a:srgbClr val="FFFFFF"/>
        </a:accent5>
        <a:accent6>
          <a:srgbClr val="AEAEAE"/>
        </a:accent6>
        <a:hlink>
          <a:srgbClr val="522641"/>
        </a:hlink>
        <a:folHlink>
          <a:srgbClr val="00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C7002B"/>
        </a:lt1>
        <a:dk2>
          <a:srgbClr val="FFFFFF"/>
        </a:dk2>
        <a:lt2>
          <a:srgbClr val="808080"/>
        </a:lt2>
        <a:accent1>
          <a:srgbClr val="FFFFFF"/>
        </a:accent1>
        <a:accent2>
          <a:srgbClr val="C0C0C0"/>
        </a:accent2>
        <a:accent3>
          <a:srgbClr val="E0AAAC"/>
        </a:accent3>
        <a:accent4>
          <a:srgbClr val="000000"/>
        </a:accent4>
        <a:accent5>
          <a:srgbClr val="FFFFFF"/>
        </a:accent5>
        <a:accent6>
          <a:srgbClr val="AEAEAE"/>
        </a:accent6>
        <a:hlink>
          <a:srgbClr val="522641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7002B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0AAAC"/>
        </a:accent5>
        <a:accent6>
          <a:srgbClr val="AEAEAE"/>
        </a:accent6>
        <a:hlink>
          <a:srgbClr val="522641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08080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AEAEAE"/>
        </a:accent6>
        <a:hlink>
          <a:srgbClr val="522641"/>
        </a:hlink>
        <a:folHlink>
          <a:srgbClr val="A0A0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AFF7DF450EAC4792B566C74C150CD6" ma:contentTypeVersion="12" ma:contentTypeDescription="Create a new document." ma:contentTypeScope="" ma:versionID="6f8cbf4ef3d98907643408cde02be083">
  <xsd:schema xmlns:xsd="http://www.w3.org/2001/XMLSchema" xmlns:xs="http://www.w3.org/2001/XMLSchema" xmlns:p="http://schemas.microsoft.com/office/2006/metadata/properties" xmlns:ns2="5673bd1b-300e-496b-b78b-f3af1c4b2034" xmlns:ns3="529fc7c0-26c5-4cc5-92a7-ed548c292a5c" targetNamespace="http://schemas.microsoft.com/office/2006/metadata/properties" ma:root="true" ma:fieldsID="d7084fa5c929ce003505497b2f951d4e" ns2:_="" ns3:_="">
    <xsd:import namespace="5673bd1b-300e-496b-b78b-f3af1c4b2034"/>
    <xsd:import namespace="529fc7c0-26c5-4cc5-92a7-ed548c292a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73bd1b-300e-496b-b78b-f3af1c4b20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9fc7c0-26c5-4cc5-92a7-ed548c292a5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6522834-41BD-41DF-9EC9-DC01E0063E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122825C-A688-48C7-957A-ED9C5F0A4D8F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90FD7861-BA7B-4572-8219-E4CB57CBF2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73bd1b-300e-496b-b78b-f3af1c4b2034"/>
    <ds:schemaRef ds:uri="529fc7c0-26c5-4cc5-92a7-ed548c292a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6BA511E5-8946-4CF5-9D2F-63CC5808628A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529fc7c0-26c5-4cc5-92a7-ed548c292a5c"/>
    <ds:schemaRef ds:uri="5673bd1b-300e-496b-b78b-f3af1c4b2034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452</Words>
  <Application>Microsoft Office PowerPoint</Application>
  <PresentationFormat>Diavoorstelling (4:3)</PresentationFormat>
  <Paragraphs>93</Paragraphs>
  <Slides>10</Slides>
  <Notes>10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Vardana</vt:lpstr>
      <vt:lpstr>Verdana</vt:lpstr>
      <vt:lpstr>Wingdings</vt:lpstr>
      <vt:lpstr>Default Design</vt:lpstr>
      <vt:lpstr>Unknown</vt:lpstr>
      <vt:lpstr>De rol van kinderen bij eergerelateerd geweld    </vt:lpstr>
      <vt:lpstr>PowerPoint-presentatie</vt:lpstr>
      <vt:lpstr>PowerPoint-presentatie</vt:lpstr>
      <vt:lpstr>PowerPoint-presentatie</vt:lpstr>
      <vt:lpstr>PowerPoint-presentatie</vt:lpstr>
      <vt:lpstr>Issues die aan de familie-eer kunnen raken in de levensloop en reacties daarop </vt:lpstr>
      <vt:lpstr>PowerPoint-presentatie</vt:lpstr>
      <vt:lpstr>PowerPoint-presentatie</vt:lpstr>
      <vt:lpstr>PowerPoint-presentatie</vt:lpstr>
      <vt:lpstr>PowerPoint-presentatie</vt:lpstr>
    </vt:vector>
  </TitlesOfParts>
  <Company>Visual Identity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Anton Dimitrov</dc:creator>
  <cp:lastModifiedBy>Janssen, Janine</cp:lastModifiedBy>
  <cp:revision>288</cp:revision>
  <cp:lastPrinted>2016-03-30T10:22:40Z</cp:lastPrinted>
  <dcterms:created xsi:type="dcterms:W3CDTF">2004-06-16T13:57:44Z</dcterms:created>
  <dcterms:modified xsi:type="dcterms:W3CDTF">2022-11-10T14:43:59Z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vans">
    <vt:lpwstr>Yes</vt:lpwstr>
  </property>
  <property fmtid="{D5CDD505-2E9C-101B-9397-08002B2CF9AE}" pid="3" name="coversl">
    <vt:lpwstr>258</vt:lpwstr>
  </property>
  <property fmtid="{D5CDD505-2E9C-101B-9397-08002B2CF9AE}" pid="4" name="titlesl">
    <vt:lpwstr>259</vt:lpwstr>
  </property>
  <property fmtid="{D5CDD505-2E9C-101B-9397-08002B2CF9AE}" pid="5" name="title">
    <vt:lpwstr>CORP nieuwe stijl</vt:lpwstr>
  </property>
  <property fmtid="{D5CDD505-2E9C-101B-9397-08002B2CF9AE}" pid="6" name="subtitle">
    <vt:lpwstr/>
  </property>
  <property fmtid="{D5CDD505-2E9C-101B-9397-08002B2CF9AE}" pid="7" name="ref">
    <vt:lpwstr/>
  </property>
  <property fmtid="{D5CDD505-2E9C-101B-9397-08002B2CF9AE}" pid="8" name="speaker">
    <vt:lpwstr/>
  </property>
  <property fmtid="{D5CDD505-2E9C-101B-9397-08002B2CF9AE}" pid="9" name="dt">
    <vt:lpwstr>9-4-2014</vt:lpwstr>
  </property>
  <property fmtid="{D5CDD505-2E9C-101B-9397-08002B2CF9AE}" pid="10" name="usergroup">
    <vt:lpwstr>1</vt:lpwstr>
  </property>
  <property fmtid="{D5CDD505-2E9C-101B-9397-08002B2CF9AE}" pid="11" name="format">
    <vt:lpwstr>0</vt:lpwstr>
  </property>
  <property fmtid="{D5CDD505-2E9C-101B-9397-08002B2CF9AE}" pid="12" name="titlebackground">
    <vt:lpwstr>\\avans.nl\apps\APPL\Off2010\Avans\AHPS\Title_pictures\PP background ENG.jpg</vt:lpwstr>
  </property>
  <property fmtid="{D5CDD505-2E9C-101B-9397-08002B2CF9AE}" pid="13" name="cldocument">
    <vt:lpwstr>1043</vt:lpwstr>
  </property>
  <property fmtid="{D5CDD505-2E9C-101B-9397-08002B2CF9AE}" pid="14" name="sliden">
    <vt:lpwstr>No</vt:lpwstr>
  </property>
  <property fmtid="{D5CDD505-2E9C-101B-9397-08002B2CF9AE}" pid="15" name="level1">
    <vt:lpwstr>Geen</vt:lpwstr>
  </property>
  <property fmtid="{D5CDD505-2E9C-101B-9397-08002B2CF9AE}" pid="16" name="level11">
    <vt:lpwstr/>
  </property>
  <property fmtid="{D5CDD505-2E9C-101B-9397-08002B2CF9AE}" pid="17" name="textpicture">
    <vt:lpwstr>288</vt:lpwstr>
  </property>
  <property fmtid="{D5CDD505-2E9C-101B-9397-08002B2CF9AE}" pid="18" name="display_urn:schemas-microsoft-com:office:office#Editor">
    <vt:lpwstr>Xillio Migratie</vt:lpwstr>
  </property>
  <property fmtid="{D5CDD505-2E9C-101B-9397-08002B2CF9AE}" pid="19" name="display_urn:schemas-microsoft-com:office:office#Author">
    <vt:lpwstr>Xillio Migratie</vt:lpwstr>
  </property>
  <property fmtid="{D5CDD505-2E9C-101B-9397-08002B2CF9AE}" pid="20" name="ContentTypeId">
    <vt:lpwstr>0x01010040AFF7DF450EAC4792B566C74C150CD6</vt:lpwstr>
  </property>
</Properties>
</file>