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EB Garamond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EBGaramond-regular.fntdata"/><Relationship Id="rId21" Type="http://schemas.openxmlformats.org/officeDocument/2006/relationships/slide" Target="slides/slide16.xml"/><Relationship Id="rId24" Type="http://schemas.openxmlformats.org/officeDocument/2006/relationships/font" Target="fonts/EBGaramond-italic.fntdata"/><Relationship Id="rId23" Type="http://schemas.openxmlformats.org/officeDocument/2006/relationships/font" Target="fonts/EBGaramond-bold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5" Type="http://schemas.openxmlformats.org/officeDocument/2006/relationships/font" Target="fonts/EBGaramond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61" name="Google Shape;1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:notes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64" name="Google Shape;264;p1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10:notes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9" name="Google Shape;279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91" name="Google Shape;291;p1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12:notes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9" name="Google Shape;319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25" name="Google Shape;325;p1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15:notes"/>
          <p:cNvSpPr txBox="1"/>
          <p:nvPr/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35" name="Google Shape;33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16:notes"/>
          <p:cNvSpPr txBox="1"/>
          <p:nvPr/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68" name="Google Shape;168;p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:notes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6" name="Google Shape;17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3:notes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8" name="Google Shape;188;p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4:notes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11" name="Google Shape;21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12" name="Google Shape;212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31" name="Google Shape;231;p7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7:notes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45" name="Google Shape;24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8:notes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685801" y="1597820"/>
            <a:ext cx="7772400" cy="110251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570"/>
              </a:spcBef>
              <a:spcAft>
                <a:spcPts val="0"/>
              </a:spcAft>
              <a:buClr>
                <a:srgbClr val="888888"/>
              </a:buClr>
              <a:buSzPts val="76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rgbClr val="888888"/>
              </a:buClr>
              <a:buSzPts val="6700"/>
              <a:buFont typeface="Arial"/>
              <a:buNone/>
              <a:defRPr b="0" i="0" sz="2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888888"/>
              </a:buClr>
              <a:buSzPts val="5700"/>
              <a:buFont typeface="Arial"/>
              <a:buNone/>
              <a:defRPr b="0" i="0" sz="2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141" y="205978"/>
            <a:ext cx="8229719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874764" y="-1217473"/>
            <a:ext cx="3394472" cy="82297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711200" lvl="0" marL="457200" marR="0" algn="l">
              <a:lnSpc>
                <a:spcPct val="100000"/>
              </a:lnSpc>
              <a:spcBef>
                <a:spcPts val="57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54050" lvl="1" marL="914400" marR="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Char char="–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90550" lvl="2" marL="1371600" marR="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533400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334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33400" lvl="5" marL="27432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334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533400" lvl="7" marL="3657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33400" lvl="8" marL="4114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6057106" y="1366441"/>
            <a:ext cx="4543424" cy="2236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505745" y="-795733"/>
            <a:ext cx="4543424" cy="65611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711200" lvl="0" marL="457200" marR="0" algn="l">
              <a:lnSpc>
                <a:spcPct val="100000"/>
              </a:lnSpc>
              <a:spcBef>
                <a:spcPts val="57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54050" lvl="1" marL="914400" marR="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Char char="–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90550" lvl="2" marL="1371600" marR="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533400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334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33400" lvl="5" marL="27432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334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533400" lvl="7" marL="3657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33400" lvl="8" marL="4114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ctrTitle"/>
          </p:nvPr>
        </p:nvSpPr>
        <p:spPr>
          <a:xfrm>
            <a:off x="685801" y="1597820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14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500"/>
              <a:buFont typeface="Arial"/>
              <a:buNone/>
              <a:defRPr b="0" i="0" sz="2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14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Google Shape;94;p14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457140" y="205978"/>
            <a:ext cx="8229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457140" y="1200150"/>
            <a:ext cx="82299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-406400" lvl="0" marL="4572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7350" lvl="1" marL="9144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–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19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15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15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" name="Google Shape;101;p15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Google Shape;104;p16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5" name="Google Shape;105;p16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/>
          <p:nvPr>
            <p:ph type="title"/>
          </p:nvPr>
        </p:nvSpPr>
        <p:spPr>
          <a:xfrm>
            <a:off x="722313" y="3305176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1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17"/>
          <p:cNvSpPr txBox="1"/>
          <p:nvPr>
            <p:ph idx="1" type="body"/>
          </p:nvPr>
        </p:nvSpPr>
        <p:spPr>
          <a:xfrm>
            <a:off x="722313" y="2180037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5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17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17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17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/>
          <p:nvPr>
            <p:ph type="title"/>
          </p:nvPr>
        </p:nvSpPr>
        <p:spPr>
          <a:xfrm>
            <a:off x="457140" y="205978"/>
            <a:ext cx="8229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Google Shape;114;p18"/>
          <p:cNvSpPr txBox="1"/>
          <p:nvPr>
            <p:ph idx="1" type="body"/>
          </p:nvPr>
        </p:nvSpPr>
        <p:spPr>
          <a:xfrm>
            <a:off x="496889" y="1241822"/>
            <a:ext cx="4398900" cy="35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-387350" lvl="0" marL="4572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18"/>
          <p:cNvSpPr txBox="1"/>
          <p:nvPr>
            <p:ph idx="2" type="body"/>
          </p:nvPr>
        </p:nvSpPr>
        <p:spPr>
          <a:xfrm>
            <a:off x="5048251" y="1241822"/>
            <a:ext cx="4398900" cy="35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-387350" lvl="0" marL="4572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18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p18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" name="Google Shape;118;p18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19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19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-361950" lvl="0" marL="457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30200" lvl="2" marL="1371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19"/>
          <p:cNvSpPr txBox="1"/>
          <p:nvPr>
            <p:ph idx="3" type="body"/>
          </p:nvPr>
        </p:nvSpPr>
        <p:spPr>
          <a:xfrm>
            <a:off x="4645026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19"/>
          <p:cNvSpPr txBox="1"/>
          <p:nvPr>
            <p:ph idx="4" type="body"/>
          </p:nvPr>
        </p:nvSpPr>
        <p:spPr>
          <a:xfrm>
            <a:off x="4645026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-361950" lvl="0" marL="457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30200" lvl="2" marL="1371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19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6" name="Google Shape;126;p19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" name="Google Shape;127;p19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>
            <p:ph type="title"/>
          </p:nvPr>
        </p:nvSpPr>
        <p:spPr>
          <a:xfrm>
            <a:off x="457140" y="205978"/>
            <a:ext cx="8229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0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1" name="Google Shape;131;p20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2" name="Google Shape;132;p20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457202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3575050" y="204789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-406400" lvl="0" marL="4572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7350" lvl="1" marL="9144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–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19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1"/>
          <p:cNvSpPr txBox="1"/>
          <p:nvPr>
            <p:ph idx="2" type="body"/>
          </p:nvPr>
        </p:nvSpPr>
        <p:spPr>
          <a:xfrm>
            <a:off x="457202" y="1076326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1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8" name="Google Shape;138;p21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Google Shape;139;p21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457141" y="205978"/>
            <a:ext cx="8229719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57141" y="1200150"/>
            <a:ext cx="822971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711200" lvl="0" marL="457200" marR="0" algn="l">
              <a:lnSpc>
                <a:spcPct val="100000"/>
              </a:lnSpc>
              <a:spcBef>
                <a:spcPts val="57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54050" lvl="1" marL="914400" marR="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Char char="–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90550" lvl="2" marL="1371600" marR="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533400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334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33400" lvl="5" marL="27432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334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533400" lvl="7" marL="3657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33400" lvl="8" marL="4114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/>
          <p:nvPr>
            <p:ph type="title"/>
          </p:nvPr>
        </p:nvSpPr>
        <p:spPr>
          <a:xfrm>
            <a:off x="1792288" y="3600451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2"/>
          <p:cNvSpPr/>
          <p:nvPr>
            <p:ph idx="2" type="pic"/>
          </p:nvPr>
        </p:nvSpPr>
        <p:spPr>
          <a:xfrm>
            <a:off x="1792288" y="459582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2"/>
          <p:cNvSpPr txBox="1"/>
          <p:nvPr>
            <p:ph idx="1" type="body"/>
          </p:nvPr>
        </p:nvSpPr>
        <p:spPr>
          <a:xfrm>
            <a:off x="1792288" y="4025504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4" name="Google Shape;144;p22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5" name="Google Shape;145;p22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6" name="Google Shape;146;p22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/>
          <p:nvPr>
            <p:ph type="title"/>
          </p:nvPr>
        </p:nvSpPr>
        <p:spPr>
          <a:xfrm>
            <a:off x="457140" y="205978"/>
            <a:ext cx="8229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9" name="Google Shape;149;p23"/>
          <p:cNvSpPr txBox="1"/>
          <p:nvPr>
            <p:ph idx="1" type="body"/>
          </p:nvPr>
        </p:nvSpPr>
        <p:spPr>
          <a:xfrm rot="5400000">
            <a:off x="2874660" y="-1217550"/>
            <a:ext cx="3394500" cy="82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-406400" lvl="0" marL="4572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7350" lvl="1" marL="9144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–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19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0" name="Google Shape;150;p23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1" name="Google Shape;151;p23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2" name="Google Shape;152;p23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/>
          <p:nvPr>
            <p:ph type="title"/>
          </p:nvPr>
        </p:nvSpPr>
        <p:spPr>
          <a:xfrm rot="5400000">
            <a:off x="6057063" y="1366472"/>
            <a:ext cx="4543500" cy="223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5" name="Google Shape;155;p24"/>
          <p:cNvSpPr txBox="1"/>
          <p:nvPr>
            <p:ph idx="1" type="body"/>
          </p:nvPr>
        </p:nvSpPr>
        <p:spPr>
          <a:xfrm rot="5400000">
            <a:off x="1505625" y="-795778"/>
            <a:ext cx="4543500" cy="65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-406400" lvl="0" marL="4572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7350" lvl="1" marL="9144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–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19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6" name="Google Shape;156;p24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7" name="Google Shape;157;p24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8" name="Google Shape;158;p24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722313" y="2180036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76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rgbClr val="888888"/>
              </a:buClr>
              <a:buSzPts val="67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57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47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247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247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247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247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247"/>
              </a:spcBef>
              <a:spcAft>
                <a:spcPts val="0"/>
              </a:spcAft>
              <a:buClr>
                <a:srgbClr val="888888"/>
              </a:buClr>
              <a:buSzPts val="4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457141" y="205978"/>
            <a:ext cx="8229719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96889" y="1241822"/>
            <a:ext cx="4398962" cy="3514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654050" lvl="0" marL="457200" marR="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90550" lvl="1" marL="914400" marR="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334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501650" lvl="3" marL="18288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01650" lvl="4" marL="22860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01650" lvl="5" marL="27432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1650" lvl="6" marL="32004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501650" lvl="7" marL="36576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01650" lvl="8" marL="41148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2" type="body"/>
          </p:nvPr>
        </p:nvSpPr>
        <p:spPr>
          <a:xfrm>
            <a:off x="5048251" y="1241822"/>
            <a:ext cx="4398963" cy="3514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654050" lvl="0" marL="457200" marR="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90550" lvl="1" marL="914400" marR="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334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501650" lvl="3" marL="18288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01650" lvl="4" marL="22860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01650" lvl="5" marL="27432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1650" lvl="6" marL="32004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501650" lvl="7" marL="36576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01650" lvl="8" marL="41148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457200" y="205979"/>
            <a:ext cx="8229599" cy="857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457200" y="1151334"/>
            <a:ext cx="4040187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76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457200" y="1631156"/>
            <a:ext cx="4040187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590550" lvl="0" marL="457200" marR="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33400" lvl="1" marL="914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01650" lvl="2" marL="13716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69900" lvl="3" marL="18288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69900" lvl="4" marL="22860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69900" lvl="5" marL="27432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69900" lvl="6" marL="32004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69900" lvl="7" marL="36576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69900" lvl="8" marL="41148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3" type="body"/>
          </p:nvPr>
        </p:nvSpPr>
        <p:spPr>
          <a:xfrm>
            <a:off x="4645025" y="1151334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76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590550" lvl="0" marL="457200" marR="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33400" lvl="1" marL="914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01650" lvl="2" marL="1371600" marR="0" algn="l">
              <a:lnSpc>
                <a:spcPct val="100000"/>
              </a:lnSpc>
              <a:spcBef>
                <a:spcPts val="322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69900" lvl="3" marL="18288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69900" lvl="4" marL="22860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69900" lvl="5" marL="27432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69900" lvl="6" marL="32004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69900" lvl="7" marL="36576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69900" lvl="8" marL="4114800" marR="0" algn="l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7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7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457141" y="205978"/>
            <a:ext cx="8229719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8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1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04789"/>
            <a:ext cx="5111750" cy="43898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711200" lvl="0" marL="457200" marR="0" algn="l">
              <a:lnSpc>
                <a:spcPct val="100000"/>
              </a:lnSpc>
              <a:spcBef>
                <a:spcPts val="57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54050" lvl="1" marL="914400" marR="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Char char="–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90550" lvl="2" marL="1371600" marR="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533400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334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33400" lvl="5" marL="27432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334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533400" lvl="7" marL="3657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33400" lvl="8" marL="4114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47"/>
              </a:spcBef>
              <a:spcAft>
                <a:spcPts val="0"/>
              </a:spcAft>
              <a:buClr>
                <a:schemeClr val="dk1"/>
              </a:buClr>
              <a:buSzPts val="76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17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792288" y="3600451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792288" y="459582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57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792288" y="4025505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47"/>
              </a:spcBef>
              <a:spcAft>
                <a:spcPts val="0"/>
              </a:spcAft>
              <a:buClr>
                <a:schemeClr val="dk1"/>
              </a:buClr>
              <a:buSzPts val="76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17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2C68B2"/>
            </a:gs>
            <a:gs pos="100000">
              <a:srgbClr val="162B46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141" y="205978"/>
            <a:ext cx="8229719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0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0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0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0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0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0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0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0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0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141" y="1200150"/>
            <a:ext cx="822971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711200" lvl="0" marL="457200" marR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Arial"/>
              <a:buChar char="•"/>
              <a:defRPr b="0" i="0" sz="7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54050" lvl="1" marL="914400" marR="0" rtl="0" algn="l">
              <a:lnSpc>
                <a:spcPct val="100000"/>
              </a:lnSpc>
              <a:spcBef>
                <a:spcPts val="134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Char char="–"/>
              <a:defRPr b="0" i="0" sz="6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90550" lvl="2" marL="1371600" marR="0" rtl="0" algn="l">
              <a:lnSpc>
                <a:spcPct val="100000"/>
              </a:lnSpc>
              <a:spcBef>
                <a:spcPts val="114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Arial"/>
              <a:buChar char="•"/>
              <a:defRPr b="0" i="0" sz="5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533400" lvl="3" marL="1828800" marR="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–"/>
              <a:defRPr b="0" i="0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33400" lvl="4" marL="2286000" marR="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»"/>
              <a:defRPr b="0" i="0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33400" lvl="5" marL="2743200" marR="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33400" lvl="6" marL="3200400" marR="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533400" lvl="7" marL="3657600" marR="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33400" lvl="8" marL="4114800" marR="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141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389" y="4767262"/>
            <a:ext cx="28952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2942" y="4767262"/>
            <a:ext cx="21339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2C68B2"/>
            </a:gs>
            <a:gs pos="100000">
              <a:srgbClr val="162B46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title"/>
          </p:nvPr>
        </p:nvSpPr>
        <p:spPr>
          <a:xfrm>
            <a:off x="457140" y="205978"/>
            <a:ext cx="8229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Calibri"/>
              <a:buNone/>
              <a:defRPr b="0" i="0" sz="3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457140" y="1200150"/>
            <a:ext cx="82299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-4064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735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–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19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13"/>
          <p:cNvSpPr txBox="1"/>
          <p:nvPr>
            <p:ph idx="10" type="dt"/>
          </p:nvPr>
        </p:nvSpPr>
        <p:spPr>
          <a:xfrm>
            <a:off x="457140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8" name="Google Shape;88;p13"/>
          <p:cNvSpPr txBox="1"/>
          <p:nvPr>
            <p:ph idx="11" type="ftr"/>
          </p:nvPr>
        </p:nvSpPr>
        <p:spPr>
          <a:xfrm>
            <a:off x="3124389" y="4767263"/>
            <a:ext cx="2895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5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Google Shape;89;p13"/>
          <p:cNvSpPr txBox="1"/>
          <p:nvPr>
            <p:ph idx="12" type="sldNum"/>
          </p:nvPr>
        </p:nvSpPr>
        <p:spPr>
          <a:xfrm>
            <a:off x="6552942" y="4767263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75" lIns="81550" spcFirstLastPara="1" rIns="81550" wrap="square" tIns="407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100"/>
              <a:buFont typeface="Calibri"/>
              <a:buNone/>
              <a:defRPr b="0" i="0" sz="11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7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 txBox="1"/>
          <p:nvPr/>
        </p:nvSpPr>
        <p:spPr>
          <a:xfrm>
            <a:off x="984519" y="2766417"/>
            <a:ext cx="69000" cy="2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5"/>
          <p:cNvSpPr txBox="1"/>
          <p:nvPr/>
        </p:nvSpPr>
        <p:spPr>
          <a:xfrm>
            <a:off x="1460850" y="1325675"/>
            <a:ext cx="6419700" cy="1723642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Video PowerPoint Template </a:t>
            </a:r>
            <a:endParaRPr b="0" i="0" sz="1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1" lang="en-US" sz="18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How to make good visuals for your knowledge clip</a:t>
            </a:r>
            <a:endParaRPr b="0" i="0" sz="11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4"/>
          <p:cNvSpPr txBox="1"/>
          <p:nvPr/>
        </p:nvSpPr>
        <p:spPr>
          <a:xfrm>
            <a:off x="2006537" y="2440186"/>
            <a:ext cx="69047" cy="282773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4"/>
          <p:cNvSpPr txBox="1"/>
          <p:nvPr/>
        </p:nvSpPr>
        <p:spPr>
          <a:xfrm>
            <a:off x="984519" y="2766417"/>
            <a:ext cx="69047" cy="282773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34"/>
          <p:cNvSpPr txBox="1"/>
          <p:nvPr/>
        </p:nvSpPr>
        <p:spPr>
          <a:xfrm>
            <a:off x="539931" y="545795"/>
            <a:ext cx="3583857" cy="946996"/>
          </a:xfrm>
          <a:prstGeom prst="rect">
            <a:avLst/>
          </a:prstGeom>
          <a:noFill/>
          <a:ln>
            <a:noFill/>
          </a:ln>
        </p:spPr>
        <p:txBody>
          <a:bodyPr anchorCtr="0" anchor="t" bIns="40750" lIns="81525" spcFirstLastPara="1" rIns="81525" wrap="square" tIns="40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3. Schema/ graph</a:t>
            </a:r>
            <a:endParaRPr b="1" i="0" sz="28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noun_630620_cc.png" id="270" name="Google Shape;270;p34"/>
          <p:cNvPicPr preferRelativeResize="0"/>
          <p:nvPr/>
        </p:nvPicPr>
        <p:blipFill rotWithShape="1">
          <a:blip r:embed="rId3">
            <a:alphaModFix/>
          </a:blip>
          <a:srcRect b="25110" l="18794" r="17733" t="10766"/>
          <a:stretch/>
        </p:blipFill>
        <p:spPr>
          <a:xfrm>
            <a:off x="497025" y="1765948"/>
            <a:ext cx="3664276" cy="23240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1" name="Google Shape;271;p34"/>
          <p:cNvCxnSpPr/>
          <p:nvPr/>
        </p:nvCxnSpPr>
        <p:spPr>
          <a:xfrm>
            <a:off x="0" y="492324"/>
            <a:ext cx="41613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272" name="Google Shape;272;p34"/>
          <p:cNvCxnSpPr/>
          <p:nvPr/>
        </p:nvCxnSpPr>
        <p:spPr>
          <a:xfrm flipH="1">
            <a:off x="497021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273" name="Google Shape;273;p34"/>
          <p:cNvCxnSpPr/>
          <p:nvPr/>
        </p:nvCxnSpPr>
        <p:spPr>
          <a:xfrm>
            <a:off x="0" y="4491038"/>
            <a:ext cx="41238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274" name="Google Shape;274;p34"/>
          <p:cNvCxnSpPr/>
          <p:nvPr/>
        </p:nvCxnSpPr>
        <p:spPr>
          <a:xfrm flipH="1">
            <a:off x="4123788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pic>
        <p:nvPicPr>
          <p:cNvPr descr="MTLL69r6c.png" id="275" name="Google Shape;275;p34"/>
          <p:cNvPicPr preferRelativeResize="0"/>
          <p:nvPr/>
        </p:nvPicPr>
        <p:blipFill rotWithShape="1">
          <a:blip r:embed="rId4">
            <a:alphaModFix/>
          </a:blip>
          <a:srcRect b="43702" l="0" r="0" t="0"/>
          <a:stretch/>
        </p:blipFill>
        <p:spPr>
          <a:xfrm>
            <a:off x="5803539" y="2102910"/>
            <a:ext cx="2107672" cy="3054901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4"/>
          <p:cNvSpPr txBox="1"/>
          <p:nvPr/>
        </p:nvSpPr>
        <p:spPr>
          <a:xfrm>
            <a:off x="4514200" y="164575"/>
            <a:ext cx="4452000" cy="1005600"/>
          </a:xfrm>
          <a:prstGeom prst="rect">
            <a:avLst/>
          </a:prstGeom>
          <a:solidFill>
            <a:srgbClr val="D0E0E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Tips:</a:t>
            </a:r>
            <a:endParaRPr b="1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252413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oto Sans Symbols"/>
              <a:buChar char="⮚"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For a quick explanation put the image next to you</a:t>
            </a:r>
            <a:endParaRPr b="1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252413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oto Sans Symbols"/>
              <a:buChar char="⮚"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If you want to highlight parts or animate the image, make it full screen (see next slide)</a:t>
            </a:r>
            <a:endParaRPr b="0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5"/>
          <p:cNvSpPr txBox="1"/>
          <p:nvPr/>
        </p:nvSpPr>
        <p:spPr>
          <a:xfrm>
            <a:off x="2609105" y="3629997"/>
            <a:ext cx="3963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3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35"/>
          <p:cNvSpPr txBox="1"/>
          <p:nvPr/>
        </p:nvSpPr>
        <p:spPr>
          <a:xfrm>
            <a:off x="4356550" y="152400"/>
            <a:ext cx="4630800" cy="1102200"/>
          </a:xfrm>
          <a:prstGeom prst="rect">
            <a:avLst/>
          </a:prstGeom>
          <a:solidFill>
            <a:srgbClr val="D0E0E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Tips:</a:t>
            </a:r>
            <a:endParaRPr b="1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95263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oto Sans Symbols"/>
              <a:buChar char="⮚"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Highlight important parts of your diagram with a different color;</a:t>
            </a:r>
            <a:endParaRPr b="1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95263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oto Sans Symbols"/>
              <a:buChar char="⮚"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If you are not able to animate it yourself, give a clear explanation about what it should look like.</a:t>
            </a:r>
            <a:endParaRPr b="1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grpSp>
        <p:nvGrpSpPr>
          <p:cNvPr id="283" name="Google Shape;283;p35"/>
          <p:cNvGrpSpPr/>
          <p:nvPr/>
        </p:nvGrpSpPr>
        <p:grpSpPr>
          <a:xfrm>
            <a:off x="2042701" y="623575"/>
            <a:ext cx="5058599" cy="3896351"/>
            <a:chOff x="1952700" y="-274350"/>
            <a:chExt cx="5058599" cy="3896351"/>
          </a:xfrm>
        </p:grpSpPr>
        <p:pic>
          <p:nvPicPr>
            <p:cNvPr descr="noun_630620_cc.png" id="284" name="Google Shape;284;p35"/>
            <p:cNvPicPr preferRelativeResize="0"/>
            <p:nvPr/>
          </p:nvPicPr>
          <p:blipFill rotWithShape="1">
            <a:blip r:embed="rId3">
              <a:alphaModFix/>
            </a:blip>
            <a:srcRect b="25116" l="19402" r="19560" t="0"/>
            <a:stretch/>
          </p:blipFill>
          <p:spPr>
            <a:xfrm>
              <a:off x="1952700" y="-274350"/>
              <a:ext cx="5058599" cy="38963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5" name="Google Shape;285;p35"/>
            <p:cNvSpPr txBox="1"/>
            <p:nvPr/>
          </p:nvSpPr>
          <p:spPr>
            <a:xfrm>
              <a:off x="4257720" y="513891"/>
              <a:ext cx="4773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Arial"/>
                <a:buNone/>
              </a:pPr>
              <a:r>
                <a:rPr b="0" i="0" lang="en-US" sz="32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35"/>
            <p:cNvSpPr txBox="1"/>
            <p:nvPr/>
          </p:nvSpPr>
          <p:spPr>
            <a:xfrm>
              <a:off x="4257720" y="2745647"/>
              <a:ext cx="4773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Arial"/>
                <a:buNone/>
              </a:pPr>
              <a:r>
                <a:rPr b="0" i="0" lang="en-US" sz="32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35"/>
            <p:cNvSpPr txBox="1"/>
            <p:nvPr/>
          </p:nvSpPr>
          <p:spPr>
            <a:xfrm>
              <a:off x="6048898" y="2752988"/>
              <a:ext cx="4773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Arial"/>
                <a:buNone/>
              </a:pPr>
              <a:r>
                <a:rPr b="0" i="0" lang="en-US" sz="32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35"/>
            <p:cNvSpPr/>
            <p:nvPr/>
          </p:nvSpPr>
          <p:spPr>
            <a:xfrm>
              <a:off x="2165563" y="2752988"/>
              <a:ext cx="1064400" cy="635100"/>
            </a:xfrm>
            <a:prstGeom prst="rect">
              <a:avLst/>
            </a:prstGeom>
            <a:noFill/>
            <a:ln cap="flat" cmpd="sng" w="171450">
              <a:solidFill>
                <a:srgbClr val="E36C09">
                  <a:alpha val="95686"/>
                </a:srgb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t/>
              </a:r>
              <a:endParaRPr b="0" i="0" sz="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6"/>
          <p:cNvSpPr txBox="1"/>
          <p:nvPr/>
        </p:nvSpPr>
        <p:spPr>
          <a:xfrm>
            <a:off x="606544" y="375047"/>
            <a:ext cx="4458905" cy="5655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36"/>
          <p:cNvSpPr txBox="1"/>
          <p:nvPr/>
        </p:nvSpPr>
        <p:spPr>
          <a:xfrm>
            <a:off x="2006537" y="2440186"/>
            <a:ext cx="69047" cy="282773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36"/>
          <p:cNvSpPr txBox="1"/>
          <p:nvPr/>
        </p:nvSpPr>
        <p:spPr>
          <a:xfrm>
            <a:off x="984519" y="2766417"/>
            <a:ext cx="69047" cy="282773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36"/>
          <p:cNvSpPr txBox="1"/>
          <p:nvPr/>
        </p:nvSpPr>
        <p:spPr>
          <a:xfrm>
            <a:off x="4451275" y="166700"/>
            <a:ext cx="4511400" cy="1154098"/>
          </a:xfrm>
          <a:prstGeom prst="rect">
            <a:avLst/>
          </a:prstGeom>
          <a:solidFill>
            <a:srgbClr val="D0E0E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Tips:</a:t>
            </a:r>
            <a:endParaRPr b="1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252413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oto Sans Symbols"/>
              <a:buChar char="⮚"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Make sure you check the usage rights of the images (public domain, creative commons or fair use). </a:t>
            </a:r>
            <a:endParaRPr b="1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252413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oto Sans Symbols"/>
              <a:buChar char="⮚"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If you want to highlight specific parts in your image, make it full screen.</a:t>
            </a:r>
            <a:endParaRPr b="1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98" name="Google Shape;298;p36"/>
          <p:cNvSpPr txBox="1"/>
          <p:nvPr/>
        </p:nvSpPr>
        <p:spPr>
          <a:xfrm>
            <a:off x="554049" y="574407"/>
            <a:ext cx="2810928" cy="669076"/>
          </a:xfrm>
          <a:prstGeom prst="rect">
            <a:avLst/>
          </a:prstGeom>
          <a:noFill/>
          <a:ln>
            <a:noFill/>
          </a:ln>
        </p:spPr>
        <p:txBody>
          <a:bodyPr anchorCtr="0" anchor="t" bIns="40750" lIns="81525" spcFirstLastPara="1" rIns="81525" wrap="square" tIns="40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4. Image</a:t>
            </a:r>
            <a:endParaRPr b="1" i="0" sz="28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9" name="Google Shape;299;p36"/>
          <p:cNvCxnSpPr/>
          <p:nvPr/>
        </p:nvCxnSpPr>
        <p:spPr>
          <a:xfrm>
            <a:off x="0" y="492324"/>
            <a:ext cx="41613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300" name="Google Shape;300;p36"/>
          <p:cNvCxnSpPr/>
          <p:nvPr/>
        </p:nvCxnSpPr>
        <p:spPr>
          <a:xfrm flipH="1">
            <a:off x="497021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301" name="Google Shape;301;p36"/>
          <p:cNvCxnSpPr/>
          <p:nvPr/>
        </p:nvCxnSpPr>
        <p:spPr>
          <a:xfrm>
            <a:off x="0" y="4491038"/>
            <a:ext cx="41238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pic>
        <p:nvPicPr>
          <p:cNvPr id="302" name="Google Shape;302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749" y="1263050"/>
            <a:ext cx="3334088" cy="28880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3" name="Google Shape;303;p36"/>
          <p:cNvCxnSpPr/>
          <p:nvPr/>
        </p:nvCxnSpPr>
        <p:spPr>
          <a:xfrm flipH="1">
            <a:off x="4123788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pic>
        <p:nvPicPr>
          <p:cNvPr descr="MTLL69r6c.png" id="304" name="Google Shape;304;p36"/>
          <p:cNvPicPr preferRelativeResize="0"/>
          <p:nvPr/>
        </p:nvPicPr>
        <p:blipFill rotWithShape="1">
          <a:blip r:embed="rId4">
            <a:alphaModFix/>
          </a:blip>
          <a:srcRect b="43702" l="0" r="0" t="0"/>
          <a:stretch/>
        </p:blipFill>
        <p:spPr>
          <a:xfrm>
            <a:off x="5804839" y="2102910"/>
            <a:ext cx="2107672" cy="3054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7"/>
          <p:cNvSpPr txBox="1"/>
          <p:nvPr/>
        </p:nvSpPr>
        <p:spPr>
          <a:xfrm>
            <a:off x="534616" y="492324"/>
            <a:ext cx="3407444" cy="828474"/>
          </a:xfrm>
          <a:prstGeom prst="rect">
            <a:avLst/>
          </a:prstGeom>
          <a:noFill/>
          <a:ln>
            <a:noFill/>
          </a:ln>
        </p:spPr>
        <p:txBody>
          <a:bodyPr anchorCtr="0" anchor="t" bIns="40750" lIns="81525" spcFirstLastPara="1" rIns="81525" wrap="square" tIns="40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5. Video</a:t>
            </a:r>
            <a:endParaRPr b="1" i="0" sz="28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0" name="Google Shape;310;p37"/>
          <p:cNvSpPr txBox="1"/>
          <p:nvPr/>
        </p:nvSpPr>
        <p:spPr>
          <a:xfrm>
            <a:off x="4495450" y="163700"/>
            <a:ext cx="4481400" cy="1309500"/>
          </a:xfrm>
          <a:prstGeom prst="rect">
            <a:avLst/>
          </a:prstGeom>
          <a:solidFill>
            <a:srgbClr val="D0E0E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Tips:</a:t>
            </a:r>
            <a:endParaRPr b="1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252413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oto Sans Symbols"/>
              <a:buChar char="⮚"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Make sure you check the usage rights of the video. Find a stock video, a public domain or creative commons clip, or make your own video fragment.</a:t>
            </a:r>
            <a:endParaRPr b="1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252413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oto Sans Symbols"/>
              <a:buChar char="⮚"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Always show video full screen. You can show a still image before playing the video, as shown here.</a:t>
            </a:r>
            <a:endParaRPr b="0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descr="Screen Shot 2018-01-11 at 11.37.21.png" id="311" name="Google Shape;311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9945" y="1473200"/>
            <a:ext cx="3078418" cy="16817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2" name="Google Shape;312;p37"/>
          <p:cNvCxnSpPr/>
          <p:nvPr/>
        </p:nvCxnSpPr>
        <p:spPr>
          <a:xfrm flipH="1">
            <a:off x="4123788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pic>
        <p:nvPicPr>
          <p:cNvPr descr="MTLL69r6c.png" id="313" name="Google Shape;313;p37"/>
          <p:cNvPicPr preferRelativeResize="0"/>
          <p:nvPr/>
        </p:nvPicPr>
        <p:blipFill rotWithShape="1">
          <a:blip r:embed="rId4">
            <a:alphaModFix/>
          </a:blip>
          <a:srcRect b="43702" l="0" r="0" t="0"/>
          <a:stretch/>
        </p:blipFill>
        <p:spPr>
          <a:xfrm>
            <a:off x="5802401" y="2088610"/>
            <a:ext cx="2107672" cy="30549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4" name="Google Shape;314;p37"/>
          <p:cNvCxnSpPr/>
          <p:nvPr/>
        </p:nvCxnSpPr>
        <p:spPr>
          <a:xfrm>
            <a:off x="0" y="492324"/>
            <a:ext cx="41613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315" name="Google Shape;315;p37"/>
          <p:cNvCxnSpPr/>
          <p:nvPr/>
        </p:nvCxnSpPr>
        <p:spPr>
          <a:xfrm flipH="1">
            <a:off x="497021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316" name="Google Shape;316;p37"/>
          <p:cNvCxnSpPr/>
          <p:nvPr/>
        </p:nvCxnSpPr>
        <p:spPr>
          <a:xfrm>
            <a:off x="0" y="4491038"/>
            <a:ext cx="41238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38"/>
          <p:cNvPicPr preferRelativeResize="0"/>
          <p:nvPr/>
        </p:nvPicPr>
        <p:blipFill rotWithShape="1">
          <a:blip r:embed="rId3">
            <a:alphaModFix/>
          </a:blip>
          <a:srcRect b="7767" l="7314" r="8799" t="10211"/>
          <a:stretch/>
        </p:blipFill>
        <p:spPr>
          <a:xfrm>
            <a:off x="555150" y="382100"/>
            <a:ext cx="8120624" cy="4463950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8"/>
          <p:cNvSpPr txBox="1"/>
          <p:nvPr/>
        </p:nvSpPr>
        <p:spPr>
          <a:xfrm>
            <a:off x="70624" y="61499"/>
            <a:ext cx="4114513" cy="5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0750" lIns="81525" spcFirstLastPara="1" rIns="81525" wrap="square" tIns="40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5. Fullscreen video</a:t>
            </a:r>
            <a:endParaRPr b="1" i="0" sz="28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9"/>
          <p:cNvSpPr txBox="1"/>
          <p:nvPr/>
        </p:nvSpPr>
        <p:spPr>
          <a:xfrm>
            <a:off x="606544" y="375047"/>
            <a:ext cx="4458905" cy="5655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39"/>
          <p:cNvSpPr txBox="1"/>
          <p:nvPr/>
        </p:nvSpPr>
        <p:spPr>
          <a:xfrm>
            <a:off x="467259" y="1307307"/>
            <a:ext cx="4458905" cy="2512218"/>
          </a:xfrm>
          <a:prstGeom prst="rect">
            <a:avLst/>
          </a:prstGeom>
          <a:noFill/>
          <a:ln>
            <a:noFill/>
          </a:ln>
        </p:spPr>
        <p:txBody>
          <a:bodyPr anchorCtr="0" anchor="t" bIns="17100" lIns="34225" spcFirstLastPara="1" rIns="34225" wrap="square" tIns="17100">
            <a:noAutofit/>
          </a:bodyPr>
          <a:lstStyle/>
          <a:p>
            <a:pPr indent="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5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85750" marR="0" rtl="0" algn="l">
              <a:lnSpc>
                <a:spcPct val="100000"/>
              </a:lnSpc>
              <a:spcBef>
                <a:spcPts val="445"/>
              </a:spcBef>
              <a:spcAft>
                <a:spcPts val="0"/>
              </a:spcAft>
              <a:buClr>
                <a:srgbClr val="FFFFFF"/>
              </a:buClr>
              <a:buSzPts val="45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45"/>
              </a:spcBef>
              <a:spcAft>
                <a:spcPts val="0"/>
              </a:spcAft>
              <a:buClr>
                <a:srgbClr val="FFFFFF"/>
              </a:buClr>
              <a:buSzPts val="45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45"/>
              </a:spcBef>
              <a:spcAft>
                <a:spcPts val="0"/>
              </a:spcAft>
              <a:buClr>
                <a:srgbClr val="FFFFFF"/>
              </a:buClr>
              <a:buSzPts val="45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39"/>
          <p:cNvSpPr txBox="1"/>
          <p:nvPr/>
        </p:nvSpPr>
        <p:spPr>
          <a:xfrm>
            <a:off x="534615" y="253997"/>
            <a:ext cx="6674141" cy="3743572"/>
          </a:xfrm>
          <a:prstGeom prst="rect">
            <a:avLst/>
          </a:prstGeom>
          <a:noFill/>
          <a:ln>
            <a:noFill/>
          </a:ln>
        </p:spPr>
        <p:txBody>
          <a:bodyPr anchorCtr="0" anchor="t" bIns="40750" lIns="81525" spcFirstLastPara="1" rIns="81525" wrap="square" tIns="40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6. Sources</a:t>
            </a:r>
            <a:endParaRPr b="1" i="0" sz="28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952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952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952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952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Christopher Holm-Hansen (speech bubble)</a:t>
            </a:r>
            <a:endParaRPr b="0" i="0" sz="14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Robin Richards (image)</a:t>
            </a:r>
            <a:endParaRPr b="0" i="0" sz="14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Chris Brunskill (bullet points)</a:t>
            </a:r>
            <a:endParaRPr b="0" i="0" sz="14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David Courey (quote)</a:t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Danil Polshin (diagram)</a:t>
            </a:r>
            <a:endParaRPr b="0" i="0" sz="14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Alfa design (video)</a:t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Offshore deepwater drilling process (</a:t>
            </a:r>
            <a:r>
              <a:rPr b="0" i="0" lang="en-US" sz="1400" u="none" cap="none" strike="noStrike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https://youtu.be/c0bHP3yYVuk)</a:t>
            </a:r>
            <a:endParaRPr b="0" i="0" sz="14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Ryan Wilson (pbroks13) (Pharyngeal jaws of moray eels)</a:t>
            </a:r>
            <a:endParaRPr b="0" i="0" sz="14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31" name="Google Shape;331;p39"/>
          <p:cNvSpPr txBox="1"/>
          <p:nvPr/>
        </p:nvSpPr>
        <p:spPr>
          <a:xfrm>
            <a:off x="4495450" y="163700"/>
            <a:ext cx="4481400" cy="565547"/>
          </a:xfrm>
          <a:prstGeom prst="rect">
            <a:avLst/>
          </a:prstGeom>
          <a:solidFill>
            <a:srgbClr val="D0E0E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Tips:</a:t>
            </a:r>
            <a:endParaRPr b="1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252413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oto Sans Symbols"/>
              <a:buChar char="⮚"/>
            </a:pPr>
            <a:r>
              <a:rPr b="1" i="0" lang="en-US" sz="1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rPr>
              <a:t>Keep in mind: No sources = no video!</a:t>
            </a:r>
            <a:endParaRPr b="0" i="0" sz="1400" u="none" cap="none" strike="noStrike">
              <a:solidFill>
                <a:schemeClr val="dk2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descr="https://creativecommons.org/images/deed/attribution_icon_white_x2.png" id="332" name="Google Shape;332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26173" y="1202382"/>
            <a:ext cx="738554" cy="738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0"/>
          <p:cNvSpPr txBox="1"/>
          <p:nvPr/>
        </p:nvSpPr>
        <p:spPr>
          <a:xfrm>
            <a:off x="606544" y="375047"/>
            <a:ext cx="4458919" cy="5655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0750" lIns="81525" spcFirstLastPara="1" rIns="81525" wrap="square" tIns="40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40"/>
          <p:cNvSpPr txBox="1"/>
          <p:nvPr/>
        </p:nvSpPr>
        <p:spPr>
          <a:xfrm>
            <a:off x="1576754" y="3543839"/>
            <a:ext cx="5990492" cy="1599661"/>
          </a:xfrm>
          <a:prstGeom prst="rect">
            <a:avLst/>
          </a:prstGeom>
          <a:noFill/>
          <a:ln>
            <a:noFill/>
          </a:ln>
        </p:spPr>
        <p:txBody>
          <a:bodyPr anchorCtr="0" anchor="t" bIns="17100" lIns="34225" spcFirstLastPara="1" rIns="34225" wrap="square" tIns="17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445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This video by Leiden University is licensed under a</a:t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45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Creative Commons Attribution-NonCommercial-ShareAlike 4.0 License* (see https://creativecommons.org/licenses/by-nc-sa/4.0/legalcode). </a:t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45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Contact:  fill in your email address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45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445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1" lang="en-US" sz="13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*this is only the case when ALL images are CC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45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descr="by-nc-sa.eu.png" id="340" name="Google Shape;340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2361" y="3040205"/>
            <a:ext cx="1439278" cy="503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0E0E3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/>
          <p:nvPr/>
        </p:nvSpPr>
        <p:spPr>
          <a:xfrm>
            <a:off x="908250" y="777300"/>
            <a:ext cx="7327500" cy="3588900"/>
          </a:xfrm>
          <a:prstGeom prst="rect">
            <a:avLst/>
          </a:prstGeom>
          <a:solidFill>
            <a:srgbClr val="18396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6"/>
          <p:cNvSpPr txBox="1"/>
          <p:nvPr/>
        </p:nvSpPr>
        <p:spPr>
          <a:xfrm>
            <a:off x="984519" y="2766417"/>
            <a:ext cx="69047" cy="282773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6"/>
          <p:cNvSpPr txBox="1"/>
          <p:nvPr/>
        </p:nvSpPr>
        <p:spPr>
          <a:xfrm>
            <a:off x="1268700" y="2058900"/>
            <a:ext cx="6606600" cy="10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Tips &amp; Tricks</a:t>
            </a:r>
            <a:endParaRPr b="1" i="0" sz="24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The first few slides are instructions on the best ways to use your PowerPoint</a:t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0E0E3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7"/>
          <p:cNvSpPr/>
          <p:nvPr/>
        </p:nvSpPr>
        <p:spPr>
          <a:xfrm>
            <a:off x="908250" y="777300"/>
            <a:ext cx="7327500" cy="3588900"/>
          </a:xfrm>
          <a:prstGeom prst="rect">
            <a:avLst/>
          </a:prstGeom>
          <a:solidFill>
            <a:srgbClr val="18396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7"/>
          <p:cNvSpPr txBox="1"/>
          <p:nvPr/>
        </p:nvSpPr>
        <p:spPr>
          <a:xfrm>
            <a:off x="984519" y="2766417"/>
            <a:ext cx="69000" cy="2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7"/>
          <p:cNvSpPr txBox="1"/>
          <p:nvPr/>
        </p:nvSpPr>
        <p:spPr>
          <a:xfrm>
            <a:off x="1268700" y="1130575"/>
            <a:ext cx="6606600" cy="5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0" lang="en-US" sz="2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Show &amp; Tell</a:t>
            </a:r>
            <a:endParaRPr b="1" i="0" sz="20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0" lang="en-US" sz="16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 Make a strong connection between visuals and spoken text</a:t>
            </a:r>
            <a:endParaRPr b="0" i="0" sz="16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descr="noun_317683_cc.png" id="182" name="Google Shape;182;p27"/>
          <p:cNvPicPr preferRelativeResize="0"/>
          <p:nvPr/>
        </p:nvPicPr>
        <p:blipFill rotWithShape="1">
          <a:blip r:embed="rId3">
            <a:alphaModFix/>
          </a:blip>
          <a:srcRect b="20228" l="0" r="0" t="-20230"/>
          <a:stretch/>
        </p:blipFill>
        <p:spPr>
          <a:xfrm>
            <a:off x="1817352" y="1264342"/>
            <a:ext cx="2340012" cy="234031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oun_79615_cc.png" id="183" name="Google Shape;183;p27"/>
          <p:cNvPicPr preferRelativeResize="0"/>
          <p:nvPr/>
        </p:nvPicPr>
        <p:blipFill rotWithShape="1">
          <a:blip r:embed="rId4">
            <a:alphaModFix/>
          </a:blip>
          <a:srcRect b="12529" l="0" r="0" t="-12529"/>
          <a:stretch/>
        </p:blipFill>
        <p:spPr>
          <a:xfrm>
            <a:off x="5260374" y="1466139"/>
            <a:ext cx="2210929" cy="221121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7"/>
          <p:cNvSpPr txBox="1"/>
          <p:nvPr/>
        </p:nvSpPr>
        <p:spPr>
          <a:xfrm>
            <a:off x="5658741" y="3755075"/>
            <a:ext cx="1414200" cy="2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0" lang="en-US" sz="16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What do I tell? </a:t>
            </a:r>
            <a:endParaRPr b="0" i="0" sz="6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85" name="Google Shape;185;p27"/>
          <p:cNvSpPr txBox="1"/>
          <p:nvPr/>
        </p:nvSpPr>
        <p:spPr>
          <a:xfrm>
            <a:off x="2129662" y="3755075"/>
            <a:ext cx="1715400" cy="2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0" lang="en-US" sz="16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What do I show?</a:t>
            </a:r>
            <a:endParaRPr b="0" i="0" sz="6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0E0E3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8"/>
          <p:cNvSpPr/>
          <p:nvPr/>
        </p:nvSpPr>
        <p:spPr>
          <a:xfrm>
            <a:off x="908250" y="777300"/>
            <a:ext cx="7327500" cy="3588900"/>
          </a:xfrm>
          <a:prstGeom prst="rect">
            <a:avLst/>
          </a:prstGeom>
          <a:solidFill>
            <a:srgbClr val="18396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8"/>
          <p:cNvSpPr txBox="1"/>
          <p:nvPr/>
        </p:nvSpPr>
        <p:spPr>
          <a:xfrm>
            <a:off x="984519" y="2556052"/>
            <a:ext cx="69047" cy="282773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noun_419887_cc.png" id="193" name="Google Shape;193;p28"/>
          <p:cNvPicPr preferRelativeResize="0"/>
          <p:nvPr/>
        </p:nvPicPr>
        <p:blipFill rotWithShape="1">
          <a:blip r:embed="rId3">
            <a:alphaModFix/>
          </a:blip>
          <a:srcRect b="22667" l="0" r="0" t="-22667"/>
          <a:stretch/>
        </p:blipFill>
        <p:spPr>
          <a:xfrm>
            <a:off x="5096490" y="2601859"/>
            <a:ext cx="1269727" cy="12698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oun_273924_cc.png" id="194" name="Google Shape;194;p28"/>
          <p:cNvPicPr preferRelativeResize="0"/>
          <p:nvPr/>
        </p:nvPicPr>
        <p:blipFill rotWithShape="1">
          <a:blip r:embed="rId4">
            <a:alphaModFix/>
          </a:blip>
          <a:srcRect b="21296" l="0" r="0" t="-21296"/>
          <a:stretch/>
        </p:blipFill>
        <p:spPr>
          <a:xfrm>
            <a:off x="2737434" y="2762635"/>
            <a:ext cx="1026827" cy="10269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oun_630620_cc.png" id="195" name="Google Shape;195;p28"/>
          <p:cNvPicPr preferRelativeResize="0"/>
          <p:nvPr/>
        </p:nvPicPr>
        <p:blipFill rotWithShape="1">
          <a:blip r:embed="rId5">
            <a:alphaModFix/>
          </a:blip>
          <a:srcRect b="25115" l="0" r="0" t="-25115"/>
          <a:stretch/>
        </p:blipFill>
        <p:spPr>
          <a:xfrm>
            <a:off x="6230566" y="1302118"/>
            <a:ext cx="1359019" cy="11808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oun_758348_cc.png" id="196" name="Google Shape;196;p28"/>
          <p:cNvPicPr preferRelativeResize="0"/>
          <p:nvPr/>
        </p:nvPicPr>
        <p:blipFill rotWithShape="1">
          <a:blip r:embed="rId6">
            <a:alphaModFix/>
          </a:blip>
          <a:srcRect b="14561" l="0" r="0" t="-14562"/>
          <a:stretch/>
        </p:blipFill>
        <p:spPr>
          <a:xfrm>
            <a:off x="3915209" y="1568927"/>
            <a:ext cx="1185163" cy="11853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oun_317683_cc.png" id="197" name="Google Shape;197;p28"/>
          <p:cNvPicPr preferRelativeResize="0"/>
          <p:nvPr/>
        </p:nvPicPr>
        <p:blipFill rotWithShape="1">
          <a:blip r:embed="rId7">
            <a:alphaModFix/>
          </a:blip>
          <a:srcRect b="21518" l="0" r="0" t="-21520"/>
          <a:stretch/>
        </p:blipFill>
        <p:spPr>
          <a:xfrm>
            <a:off x="1530749" y="1341193"/>
            <a:ext cx="1274627" cy="1274791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8"/>
          <p:cNvSpPr txBox="1"/>
          <p:nvPr/>
        </p:nvSpPr>
        <p:spPr>
          <a:xfrm>
            <a:off x="1654613" y="2547863"/>
            <a:ext cx="1026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1. Image</a:t>
            </a:r>
            <a:endParaRPr b="1" i="0" sz="16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99" name="Google Shape;199;p28"/>
          <p:cNvSpPr txBox="1"/>
          <p:nvPr/>
        </p:nvSpPr>
        <p:spPr>
          <a:xfrm>
            <a:off x="4058550" y="2547875"/>
            <a:ext cx="9174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2. Video</a:t>
            </a:r>
            <a:endParaRPr b="1" i="0" sz="16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00" name="Google Shape;200;p28"/>
          <p:cNvSpPr txBox="1"/>
          <p:nvPr/>
        </p:nvSpPr>
        <p:spPr>
          <a:xfrm>
            <a:off x="6037675" y="2557513"/>
            <a:ext cx="17448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3. Schema/graph</a:t>
            </a:r>
            <a:endParaRPr b="1" i="0" sz="16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01" name="Google Shape;201;p28"/>
          <p:cNvSpPr txBox="1"/>
          <p:nvPr/>
        </p:nvSpPr>
        <p:spPr>
          <a:xfrm>
            <a:off x="2737375" y="3869200"/>
            <a:ext cx="1026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4. Quote</a:t>
            </a:r>
            <a:endParaRPr b="1" i="0" sz="16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02" name="Google Shape;202;p28"/>
          <p:cNvSpPr txBox="1"/>
          <p:nvPr/>
        </p:nvSpPr>
        <p:spPr>
          <a:xfrm>
            <a:off x="4923763" y="3869225"/>
            <a:ext cx="1615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5. Bullet points</a:t>
            </a:r>
            <a:endParaRPr b="1" i="0" sz="16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03" name="Google Shape;203;p28"/>
          <p:cNvSpPr txBox="1"/>
          <p:nvPr/>
        </p:nvSpPr>
        <p:spPr>
          <a:xfrm>
            <a:off x="1268700" y="959025"/>
            <a:ext cx="6606600" cy="6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0" lang="en-US" sz="2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Mix &amp; Match</a:t>
            </a:r>
            <a:endParaRPr b="1" i="0" sz="20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0" lang="en-US" sz="16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 Choose the right visual for your content</a:t>
            </a:r>
            <a:endParaRPr b="0" i="0" sz="16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9"/>
          <p:cNvSpPr txBox="1"/>
          <p:nvPr/>
        </p:nvSpPr>
        <p:spPr>
          <a:xfrm>
            <a:off x="1362150" y="2233350"/>
            <a:ext cx="64197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Template</a:t>
            </a:r>
            <a:endParaRPr b="1" i="0" sz="15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/>
          <p:nvPr/>
        </p:nvSpPr>
        <p:spPr>
          <a:xfrm>
            <a:off x="534521" y="536972"/>
            <a:ext cx="3626700" cy="1005484"/>
          </a:xfrm>
          <a:prstGeom prst="rect">
            <a:avLst/>
          </a:prstGeom>
          <a:noFill/>
          <a:ln>
            <a:noFill/>
          </a:ln>
        </p:spPr>
        <p:txBody>
          <a:bodyPr anchorCtr="0" anchor="t" bIns="40775" lIns="81550" spcFirstLastPara="1" rIns="81550" wrap="square" tIns="40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Tips for good lay-out</a:t>
            </a:r>
            <a:endParaRPr b="1" i="0" sz="20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5" name="Google Shape;215;p30"/>
          <p:cNvSpPr txBox="1"/>
          <p:nvPr/>
        </p:nvSpPr>
        <p:spPr>
          <a:xfrm>
            <a:off x="2006537" y="2440186"/>
            <a:ext cx="69000" cy="2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0"/>
          <p:cNvSpPr txBox="1"/>
          <p:nvPr/>
        </p:nvSpPr>
        <p:spPr>
          <a:xfrm>
            <a:off x="984519" y="2766417"/>
            <a:ext cx="69000" cy="2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" name="Google Shape;217;p30"/>
          <p:cNvCxnSpPr/>
          <p:nvPr/>
        </p:nvCxnSpPr>
        <p:spPr>
          <a:xfrm flipH="1">
            <a:off x="4123788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218" name="Google Shape;218;p30"/>
          <p:cNvCxnSpPr/>
          <p:nvPr/>
        </p:nvCxnSpPr>
        <p:spPr>
          <a:xfrm>
            <a:off x="0" y="492324"/>
            <a:ext cx="41613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sp>
        <p:nvSpPr>
          <p:cNvPr id="219" name="Google Shape;219;p30"/>
          <p:cNvSpPr txBox="1"/>
          <p:nvPr/>
        </p:nvSpPr>
        <p:spPr>
          <a:xfrm>
            <a:off x="759471" y="4582121"/>
            <a:ext cx="3082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rPr b="0" i="0" lang="en-US" sz="12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*Important: Please delete the red lines </a:t>
            </a:r>
            <a:endParaRPr b="0" i="0" sz="12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b="0" i="0" lang="en-US" sz="12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and photo before you record the presentation. </a:t>
            </a:r>
            <a:endParaRPr b="0" i="0" sz="12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20" name="Google Shape;220;p30"/>
          <p:cNvSpPr txBox="1"/>
          <p:nvPr/>
        </p:nvSpPr>
        <p:spPr>
          <a:xfrm>
            <a:off x="8052339" y="542330"/>
            <a:ext cx="517200" cy="2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YOU</a:t>
            </a:r>
            <a:endParaRPr b="0" i="0" sz="5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cxnSp>
        <p:nvCxnSpPr>
          <p:cNvPr id="221" name="Google Shape;221;p30"/>
          <p:cNvCxnSpPr/>
          <p:nvPr/>
        </p:nvCxnSpPr>
        <p:spPr>
          <a:xfrm flipH="1">
            <a:off x="497021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sp>
        <p:nvSpPr>
          <p:cNvPr id="222" name="Google Shape;222;p30"/>
          <p:cNvSpPr txBox="1"/>
          <p:nvPr/>
        </p:nvSpPr>
        <p:spPr>
          <a:xfrm>
            <a:off x="769044" y="14288"/>
            <a:ext cx="3082200" cy="179100"/>
          </a:xfrm>
          <a:prstGeom prst="rect">
            <a:avLst/>
          </a:prstGeom>
          <a:solidFill>
            <a:srgbClr val="FF0000">
              <a:alpha val="41176"/>
            </a:srgbClr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Arial"/>
              <a:buNone/>
            </a:pPr>
            <a:r>
              <a:rPr b="0" i="0" lang="en-US" sz="11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PLEASE EDIT TITLES WITHIN THE RED LINES</a:t>
            </a:r>
            <a:endParaRPr b="0" i="0" sz="8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cxnSp>
        <p:nvCxnSpPr>
          <p:cNvPr id="223" name="Google Shape;223;p30"/>
          <p:cNvCxnSpPr/>
          <p:nvPr/>
        </p:nvCxnSpPr>
        <p:spPr>
          <a:xfrm>
            <a:off x="0" y="4491038"/>
            <a:ext cx="41238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pic>
        <p:nvPicPr>
          <p:cNvPr descr="MTLL69r6c.png" id="224" name="Google Shape;224;p30"/>
          <p:cNvPicPr preferRelativeResize="0"/>
          <p:nvPr/>
        </p:nvPicPr>
        <p:blipFill rotWithShape="1">
          <a:blip r:embed="rId3">
            <a:alphaModFix/>
          </a:blip>
          <a:srcRect b="43702" l="0" r="0" t="0"/>
          <a:stretch/>
        </p:blipFill>
        <p:spPr>
          <a:xfrm>
            <a:off x="5529733" y="709613"/>
            <a:ext cx="2608915" cy="3781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5" name="Google Shape;225;p30"/>
          <p:cNvCxnSpPr/>
          <p:nvPr/>
        </p:nvCxnSpPr>
        <p:spPr>
          <a:xfrm flipH="1">
            <a:off x="7720148" y="930474"/>
            <a:ext cx="418500" cy="493500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sp>
        <p:nvSpPr>
          <p:cNvPr id="226" name="Google Shape;226;p30"/>
          <p:cNvSpPr/>
          <p:nvPr/>
        </p:nvSpPr>
        <p:spPr>
          <a:xfrm>
            <a:off x="4161288" y="681038"/>
            <a:ext cx="1368600" cy="742800"/>
          </a:xfrm>
          <a:prstGeom prst="leftArrow">
            <a:avLst>
              <a:gd fmla="val 50000" name="adj1"/>
              <a:gd fmla="val 50011" name="adj2"/>
            </a:avLst>
          </a:prstGeom>
          <a:solidFill>
            <a:srgbClr val="FF0000">
              <a:alpha val="45882"/>
            </a:srgbClr>
          </a:solidFill>
          <a:ln cap="flat" cmpd="sng" w="9525">
            <a:solidFill>
              <a:srgbClr val="4A7DB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r>
              <a:rPr b="0" i="0" lang="en-US" sz="11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Title: max 2 lines,</a:t>
            </a:r>
            <a:endParaRPr b="0" i="0" sz="11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r>
              <a:rPr b="0" i="0" lang="en-US" sz="11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Font size (60 – 80)</a:t>
            </a:r>
            <a:endParaRPr b="0" i="0" sz="11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27" name="Google Shape;227;p30"/>
          <p:cNvSpPr txBox="1"/>
          <p:nvPr/>
        </p:nvSpPr>
        <p:spPr>
          <a:xfrm>
            <a:off x="572021" y="1737784"/>
            <a:ext cx="3531900" cy="1869278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- Use this textbox for sum ups</a:t>
            </a:r>
            <a:endParaRPr b="0" i="0" sz="20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- Line spacing: ‘12 pnt before’</a:t>
            </a:r>
            <a:endParaRPr b="0" i="0" sz="20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- Use numbers for sequencing and bullets for sum ups</a:t>
            </a:r>
            <a:endParaRPr b="0" i="0" sz="20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28" name="Google Shape;228;p30"/>
          <p:cNvSpPr/>
          <p:nvPr/>
        </p:nvSpPr>
        <p:spPr>
          <a:xfrm>
            <a:off x="4161288" y="1633538"/>
            <a:ext cx="1368600" cy="742800"/>
          </a:xfrm>
          <a:prstGeom prst="leftArrow">
            <a:avLst>
              <a:gd fmla="val 50000" name="adj1"/>
              <a:gd fmla="val 50011" name="adj2"/>
            </a:avLst>
          </a:prstGeom>
          <a:solidFill>
            <a:srgbClr val="FF0000">
              <a:alpha val="45882"/>
            </a:srgbClr>
          </a:solidFill>
          <a:ln cap="flat" cmpd="sng" w="9525">
            <a:solidFill>
              <a:srgbClr val="4A7DB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r>
              <a:rPr b="0" i="0" lang="en-US" sz="11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Bullets: Font size (45 – 55)</a:t>
            </a:r>
            <a:endParaRPr b="0" i="0" sz="8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1"/>
          <p:cNvSpPr txBox="1"/>
          <p:nvPr/>
        </p:nvSpPr>
        <p:spPr>
          <a:xfrm>
            <a:off x="534520" y="518997"/>
            <a:ext cx="3589255" cy="675681"/>
          </a:xfrm>
          <a:prstGeom prst="rect">
            <a:avLst/>
          </a:prstGeom>
          <a:noFill/>
          <a:ln>
            <a:noFill/>
          </a:ln>
        </p:spPr>
        <p:txBody>
          <a:bodyPr anchorCtr="0" anchor="t" bIns="40750" lIns="81525" spcFirstLastPara="1" rIns="81525" wrap="square" tIns="40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1. Bullet Points</a:t>
            </a:r>
            <a:endParaRPr b="1" i="0" sz="28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5" name="Google Shape;235;p31"/>
          <p:cNvSpPr txBox="1"/>
          <p:nvPr/>
        </p:nvSpPr>
        <p:spPr>
          <a:xfrm>
            <a:off x="2006537" y="2440186"/>
            <a:ext cx="69047" cy="282773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31"/>
          <p:cNvSpPr txBox="1"/>
          <p:nvPr/>
        </p:nvSpPr>
        <p:spPr>
          <a:xfrm>
            <a:off x="984519" y="2766417"/>
            <a:ext cx="69047" cy="282773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TLL69r6c.png" id="237" name="Google Shape;237;p31"/>
          <p:cNvPicPr preferRelativeResize="0"/>
          <p:nvPr/>
        </p:nvPicPr>
        <p:blipFill rotWithShape="1">
          <a:blip r:embed="rId3">
            <a:alphaModFix/>
          </a:blip>
          <a:srcRect b="43704" l="0" r="0" t="0"/>
          <a:stretch/>
        </p:blipFill>
        <p:spPr>
          <a:xfrm>
            <a:off x="5800551" y="2102910"/>
            <a:ext cx="2107672" cy="3054901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1"/>
          <p:cNvSpPr txBox="1"/>
          <p:nvPr/>
        </p:nvSpPr>
        <p:spPr>
          <a:xfrm>
            <a:off x="534614" y="1436148"/>
            <a:ext cx="3529385" cy="2352535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457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Use this textbox for sum ups</a:t>
            </a:r>
            <a:endParaRPr b="0" i="0" sz="20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457200" lvl="0" marL="457200" marR="0" rtl="0" algn="l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Make a direct relation between speech and bullets</a:t>
            </a:r>
            <a:endParaRPr b="0" i="0" sz="20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457200" lvl="0" marL="457200" marR="0" rtl="0" algn="l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Use keywords instead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of full sentences</a:t>
            </a:r>
            <a:endParaRPr b="0" i="0" sz="20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cxnSp>
        <p:nvCxnSpPr>
          <p:cNvPr id="239" name="Google Shape;239;p31"/>
          <p:cNvCxnSpPr/>
          <p:nvPr/>
        </p:nvCxnSpPr>
        <p:spPr>
          <a:xfrm>
            <a:off x="0" y="492324"/>
            <a:ext cx="41613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240" name="Google Shape;240;p31"/>
          <p:cNvCxnSpPr/>
          <p:nvPr/>
        </p:nvCxnSpPr>
        <p:spPr>
          <a:xfrm flipH="1">
            <a:off x="497021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241" name="Google Shape;241;p31"/>
          <p:cNvCxnSpPr/>
          <p:nvPr/>
        </p:nvCxnSpPr>
        <p:spPr>
          <a:xfrm>
            <a:off x="0" y="4491038"/>
            <a:ext cx="41238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242" name="Google Shape;242;p31"/>
          <p:cNvCxnSpPr/>
          <p:nvPr/>
        </p:nvCxnSpPr>
        <p:spPr>
          <a:xfrm flipH="1">
            <a:off x="4123788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2"/>
          <p:cNvSpPr txBox="1"/>
          <p:nvPr/>
        </p:nvSpPr>
        <p:spPr>
          <a:xfrm>
            <a:off x="2006537" y="2440186"/>
            <a:ext cx="69066" cy="282825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984519" y="2766417"/>
            <a:ext cx="69066" cy="282825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534521" y="542334"/>
            <a:ext cx="3532153" cy="3867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b="0" i="1" lang="en-US" sz="20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“This is a short quote that only spans a few lines. For longer quotes, use the full screen slide.”</a:t>
            </a:r>
            <a:endParaRPr b="0" i="1" sz="20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t/>
            </a:r>
            <a:endParaRPr b="0" i="1" sz="2000" u="none" cap="none" strike="noStrike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b="0" i="1" lang="en-US" sz="20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Name Author, Year </a:t>
            </a:r>
            <a:endParaRPr b="0" i="0" sz="16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534616" y="492324"/>
            <a:ext cx="3589160" cy="828474"/>
          </a:xfrm>
          <a:prstGeom prst="rect">
            <a:avLst/>
          </a:prstGeom>
          <a:noFill/>
          <a:ln>
            <a:noFill/>
          </a:ln>
        </p:spPr>
        <p:txBody>
          <a:bodyPr anchorCtr="0" anchor="t" bIns="40750" lIns="81525" spcFirstLastPara="1" rIns="81525" wrap="square" tIns="40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2. Quote</a:t>
            </a:r>
            <a:endParaRPr b="1" i="0" sz="28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52" name="Google Shape;252;p32"/>
          <p:cNvCxnSpPr/>
          <p:nvPr/>
        </p:nvCxnSpPr>
        <p:spPr>
          <a:xfrm>
            <a:off x="0" y="492324"/>
            <a:ext cx="41613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253" name="Google Shape;253;p32"/>
          <p:cNvCxnSpPr/>
          <p:nvPr/>
        </p:nvCxnSpPr>
        <p:spPr>
          <a:xfrm flipH="1">
            <a:off x="497021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254" name="Google Shape;254;p32"/>
          <p:cNvCxnSpPr/>
          <p:nvPr/>
        </p:nvCxnSpPr>
        <p:spPr>
          <a:xfrm>
            <a:off x="0" y="4491038"/>
            <a:ext cx="41238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cxnSp>
        <p:nvCxnSpPr>
          <p:cNvPr id="255" name="Google Shape;255;p32"/>
          <p:cNvCxnSpPr/>
          <p:nvPr/>
        </p:nvCxnSpPr>
        <p:spPr>
          <a:xfrm flipH="1">
            <a:off x="4123788" y="14288"/>
            <a:ext cx="37500" cy="514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lg" w="lg" type="stealth"/>
          </a:ln>
        </p:spPr>
      </p:cxnSp>
      <p:pic>
        <p:nvPicPr>
          <p:cNvPr descr="MTLL69r6c.png" id="256" name="Google Shape;256;p32"/>
          <p:cNvPicPr preferRelativeResize="0"/>
          <p:nvPr/>
        </p:nvPicPr>
        <p:blipFill rotWithShape="1">
          <a:blip r:embed="rId3">
            <a:alphaModFix/>
          </a:blip>
          <a:srcRect b="43702" l="0" r="0" t="0"/>
          <a:stretch/>
        </p:blipFill>
        <p:spPr>
          <a:xfrm>
            <a:off x="5802376" y="2102910"/>
            <a:ext cx="2107672" cy="3054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3"/>
          <p:cNvSpPr txBox="1"/>
          <p:nvPr/>
        </p:nvSpPr>
        <p:spPr>
          <a:xfrm>
            <a:off x="989229" y="594442"/>
            <a:ext cx="7165542" cy="377842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r>
              <a:rPr b="0" i="1" lang="en-US" sz="2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“Use the fullscreen option if you want to emphasise </a:t>
            </a:r>
            <a:br>
              <a:rPr b="0" i="1" lang="en-US" sz="2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</a:br>
            <a:r>
              <a:rPr b="0" i="1" lang="en-US" sz="2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a quote, or if the quote is long. If the quote is too long, either divide it into two slides or shorten it. If you want to stress a word make it </a:t>
            </a:r>
            <a:r>
              <a:rPr b="1" i="1" lang="en-US" sz="2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bold</a:t>
            </a:r>
            <a:r>
              <a:rPr b="0" i="1" lang="en-US" sz="2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 or </a:t>
            </a:r>
            <a:r>
              <a:rPr b="0" i="1" lang="en-US" sz="2400" u="sng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underlined</a:t>
            </a:r>
            <a:r>
              <a:rPr b="0" i="1" lang="en-US" sz="2400" u="none" cap="none" strike="noStrike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. Make sure the font size is large enough to be read. And also, remember to read your quote out loud!”</a:t>
            </a:r>
            <a:endParaRPr b="0" i="0" sz="16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